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5.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9.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28"/>
  </p:notesMasterIdLst>
  <p:handoutMasterIdLst>
    <p:handoutMasterId r:id="rId2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797675" cy="9926638"/>
  <p:embeddedFontLst>
    <p:embeddedFont>
      <p:font typeface="Huawei Sans" panose="020C0503030203020204" pitchFamily="34" charset="0"/>
      <p:regular r:id="rId30"/>
      <p:bold r:id="rId31"/>
    </p:embeddedFont>
    <p:embeddedFont>
      <p:font typeface="微软雅黑" panose="020B0503020204020204" pitchFamily="34" charset="-122"/>
      <p:regular r:id="rId32"/>
      <p:bold r:id="rId33"/>
    </p:embeddedFont>
    <p:embeddedFont>
      <p:font typeface="方正兰亭黑简体" panose="02000000000000000000" pitchFamily="2" charset="-122"/>
      <p:regular r:id="rId34"/>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autoAdjust="0"/>
    <p:restoredTop sz="57658" autoAdjust="0"/>
  </p:normalViewPr>
  <p:slideViewPr>
    <p:cSldViewPr snapToGrid="0" snapToObjects="1">
      <p:cViewPr varScale="1">
        <p:scale>
          <a:sx n="74" d="100"/>
          <a:sy n="74" d="100"/>
        </p:scale>
        <p:origin x="642"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138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35278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Question: Why is the </a:t>
            </a:r>
            <a:r>
              <a:rPr lang="en-US" b="1" dirty="0" smtClean="0"/>
              <a:t>no-summary </a:t>
            </a:r>
            <a:r>
              <a:rPr lang="en-US" dirty="0" smtClean="0"/>
              <a:t>parameter not required for non-ABR devices?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80765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3590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6454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8675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An NSSA can import external routes but cannot learn external routes from other areas on the OSPF network.</a:t>
            </a:r>
            <a:endParaRPr lang="en-US" altLang="zh-CN" dirty="0" smtClean="0"/>
          </a:p>
          <a:p>
            <a:pPr lvl="1"/>
            <a:r>
              <a:rPr lang="en-US" dirty="0" smtClean="0"/>
              <a:t>Type 7 LSAs are generated by an Autonomous System Boundary Router (ASBR) in an NSSA and advertised only within the NSSA. After an ASBR in an NSSA imports external routes to the NSSA, the ASBR generate Type 7 LSAs to carry information about the external routes.</a:t>
            </a:r>
            <a:endParaRPr lang="en-US" altLang="zh-CN" dirty="0" smtClean="0"/>
          </a:p>
          <a:p>
            <a:pPr lvl="1"/>
            <a:r>
              <a:rPr lang="en-US" dirty="0" smtClean="0"/>
              <a:t>The Type 7 LSAs are advertised only within the NSSA.</a:t>
            </a:r>
            <a:endParaRPr lang="en-US" altLang="zh-CN" dirty="0" smtClean="0"/>
          </a:p>
          <a:p>
            <a:pPr lvl="1"/>
            <a:r>
              <a:rPr lang="en-US" dirty="0" smtClean="0"/>
              <a:t>When Type 7 LSAs reach an ABR in the NSSA, the ABR translates the Type 7 LSAs into Type 5 LSAs, imports them to the backbone area, and floods them to the entire AS.</a:t>
            </a:r>
            <a:endParaRPr lang="en-US" altLang="zh-CN" dirty="0" smtClean="0"/>
          </a:p>
          <a:p>
            <a:pPr lvl="1"/>
            <a:r>
              <a:rPr lang="en-US" dirty="0" smtClean="0"/>
              <a:t>The ABR in an NSSA prevents external routes imported from other areas from being imported into the NSSA. That is, Type 4 and Type 5 LSAs do not exist in the NSSA. To enable routers in the NSSA to reach the AS external network through the backbone area, the ABR in the NSSA automatically injects a default route carried by a Type 7 LAS into the NSSA.</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55983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Scenario 1 (area 2 is configured as an NSSA): When R5 imports external route 192.168.3.0/24 to the NSSA, R5 functions as an ASBR to generate Type 7 LSAs and flood them in area 2. R3 generates a default route that is carried by a Type 7 LSA and imports the route to area 2. The routers in area 2 still receive the Type 3 LSAs imported by R3 and calculate the inter-area routes to other areas.</a:t>
            </a:r>
            <a:endParaRPr lang="en-US" altLang="zh-CN" smtClean="0"/>
          </a:p>
          <a:p>
            <a:r>
              <a:rPr lang="en-US" smtClean="0"/>
              <a:t>Scenario 2 (area 2 is configured as a totally NSSA): A totally NSSA is similar to an NSSA. The difference is that the ABR in a totally NSSA prevents Type 3 LSAs from entering the totally NSSA. In this scenario, R3 does not inject inter-area routes into area 2. Therefore, in the LSDB of R5, there is only one Type 3 LSA that carries the default route.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89903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6501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713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6329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6342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3647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R1, R3, and R5 summarize the imported external routes.</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753189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7986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3810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the OSPF area view, configure an authentication mode for the OSPF area.</a:t>
            </a:r>
          </a:p>
          <a:p>
            <a:pPr lvl="1"/>
            <a:r>
              <a:rPr lang="en-US" dirty="0" smtClean="0"/>
              <a:t>Run </a:t>
            </a:r>
            <a:r>
              <a:rPr lang="en-US" b="1" dirty="0" smtClean="0"/>
              <a:t>authentication-mode simple  </a:t>
            </a:r>
            <a:r>
              <a:rPr lang="en-US" dirty="0" smtClean="0"/>
              <a:t>[ </a:t>
            </a:r>
            <a:r>
              <a:rPr lang="en-US" b="1" dirty="0" smtClean="0"/>
              <a:t>plain</a:t>
            </a:r>
            <a:r>
              <a:rPr lang="en-US" dirty="0" smtClean="0"/>
              <a:t> </a:t>
            </a:r>
            <a:r>
              <a:rPr lang="en-US" i="1" dirty="0" smtClean="0"/>
              <a:t>plain-text</a:t>
            </a:r>
            <a:r>
              <a:rPr lang="en-US" dirty="0" smtClean="0"/>
              <a:t> | [ </a:t>
            </a:r>
            <a:r>
              <a:rPr lang="en-US" b="1" dirty="0" smtClean="0"/>
              <a:t>cipher</a:t>
            </a:r>
            <a:r>
              <a:rPr lang="en-US" dirty="0" smtClean="0"/>
              <a:t> ] </a:t>
            </a:r>
            <a:r>
              <a:rPr lang="en-US" i="1" dirty="0" smtClean="0"/>
              <a:t>cipher-text</a:t>
            </a:r>
            <a:r>
              <a:rPr lang="en-US" dirty="0" smtClean="0"/>
              <a:t> ] to configure an authentication mode for the OSPF area.</a:t>
            </a:r>
          </a:p>
          <a:p>
            <a:pPr lvl="2"/>
            <a:r>
              <a:rPr lang="en-US" b="1" dirty="0" smtClean="0"/>
              <a:t>plain</a:t>
            </a:r>
            <a:r>
              <a:rPr lang="en-US" dirty="0" smtClean="0"/>
              <a:t>: plain-text password</a:t>
            </a:r>
          </a:p>
          <a:p>
            <a:pPr lvl="2"/>
            <a:r>
              <a:rPr lang="en-US" b="1" dirty="0" smtClean="0"/>
              <a:t>cipher</a:t>
            </a:r>
            <a:r>
              <a:rPr lang="en-US" dirty="0" smtClean="0"/>
              <a:t>: cipher-text password For MD5 or HMAC-MD5 authentication, the cipher-text mode is used by default.</a:t>
            </a:r>
            <a:endParaRPr lang="en-US" altLang="zh-CN" dirty="0" smtClean="0"/>
          </a:p>
          <a:p>
            <a:r>
              <a:rPr lang="en-US" dirty="0" smtClean="0"/>
              <a:t>Configure an authentication mode on an interface.</a:t>
            </a:r>
          </a:p>
          <a:p>
            <a:pPr lvl="1"/>
            <a:r>
              <a:rPr lang="en-US" dirty="0" smtClean="0"/>
              <a:t>Run </a:t>
            </a:r>
            <a:r>
              <a:rPr lang="en-US" b="1" dirty="0" err="1" smtClean="0"/>
              <a:t>ospf</a:t>
            </a:r>
            <a:r>
              <a:rPr lang="en-US" b="1" dirty="0" smtClean="0"/>
              <a:t> authentication-mode simple  </a:t>
            </a:r>
            <a:r>
              <a:rPr lang="en-US" dirty="0" smtClean="0"/>
              <a:t>[ </a:t>
            </a:r>
            <a:r>
              <a:rPr lang="en-US" b="1" dirty="0" smtClean="0"/>
              <a:t>plain</a:t>
            </a:r>
            <a:r>
              <a:rPr lang="en-US" dirty="0" smtClean="0"/>
              <a:t> </a:t>
            </a:r>
            <a:r>
              <a:rPr lang="en-US" i="1" dirty="0" smtClean="0"/>
              <a:t>plain-text</a:t>
            </a:r>
            <a:r>
              <a:rPr lang="en-US" dirty="0" smtClean="0"/>
              <a:t> | [ </a:t>
            </a:r>
            <a:r>
              <a:rPr lang="en-US" b="1" dirty="0" smtClean="0"/>
              <a:t>cipher</a:t>
            </a:r>
            <a:r>
              <a:rPr lang="en-US" dirty="0" smtClean="0"/>
              <a:t> ] </a:t>
            </a:r>
            <a:r>
              <a:rPr lang="en-US" i="1" dirty="0" smtClean="0"/>
              <a:t>cipher-text</a:t>
            </a:r>
            <a:r>
              <a:rPr lang="en-US" dirty="0" smtClean="0"/>
              <a:t> ] to configure an authentication mode on an OSPF interface.</a:t>
            </a:r>
          </a:p>
          <a:p>
            <a:pPr lvl="0"/>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084351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ABCD</a:t>
            </a:r>
          </a:p>
          <a:p>
            <a:pPr marL="228600" indent="-228600">
              <a:buFont typeface="+mj-lt"/>
              <a:buAutoNum type="arabicPeriod"/>
            </a:pPr>
            <a:r>
              <a:rPr lang="en-US" dirty="0" smtClean="0"/>
              <a:t>A stub area does not allow Type 4 and Type 5 LSAs, but allows Type 3 LSAs. A totally stub area does not allow Type 4 and Type 5 LSAs or Type 3 LSAs. It allows only Type 3 LSAs that carry default routes.</a:t>
            </a:r>
          </a:p>
          <a:p>
            <a:pPr marL="228600" indent="-228600">
              <a:buFont typeface="+mj-lt"/>
              <a:buAutoNum type="arabicPeriod"/>
            </a:pPr>
            <a:r>
              <a:rPr lang="en-US" dirty="0" smtClean="0"/>
              <a:t>It is configured on the ABR.</a:t>
            </a:r>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763514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7553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9044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5546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1445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7930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0305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9724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9462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55687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702453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879" indent="-201519" fontAlgn="auto">
              <a:buClrTx/>
              <a:buFont typeface="Huawei Sans" panose="020C0503030203020204" pitchFamily="34" charset="0"/>
              <a:buChar char="~"/>
              <a:defRPr>
                <a:latin typeface="+mn-lt"/>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8154211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2pPr algn="just" fontAlgn="auto">
              <a:buClrTx/>
              <a:defRPr>
                <a:latin typeface="+mn-lt"/>
                <a:ea typeface="+mn-ea"/>
                <a:cs typeface="Arial" panose="020B0604020202020204" pitchFamily="34" charset="0"/>
              </a:defRPr>
            </a:lvl2pPr>
            <a:lvl3pPr algn="just" fontAlgn="auto">
              <a:buClrTx/>
              <a:defRPr>
                <a:latin typeface="+mn-lt"/>
                <a:ea typeface="+mn-ea"/>
                <a:cs typeface="Arial" panose="020B0604020202020204" pitchFamily="34" charset="0"/>
              </a:defRPr>
            </a:lvl3pPr>
            <a:lvl4pPr algn="just" fontAlgn="auto">
              <a:buClrTx/>
              <a:defRPr>
                <a:latin typeface="+mn-lt"/>
                <a:ea typeface="+mn-ea"/>
                <a:cs typeface="Arial" panose="020B0604020202020204" pitchFamily="34" charset="0"/>
              </a:defRPr>
            </a:lvl4pPr>
            <a:lvl5pPr algn="just" fontAlgn="auto">
              <a:buClrTx/>
              <a:defRPr>
                <a:latin typeface="+mn-lt"/>
                <a:ea typeface="+mn-ea"/>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0"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3" name="组合 32"/>
          <p:cNvGrpSpPr/>
          <p:nvPr userDrawn="1"/>
        </p:nvGrpSpPr>
        <p:grpSpPr>
          <a:xfrm>
            <a:off x="515380" y="490848"/>
            <a:ext cx="470694" cy="475421"/>
            <a:chOff x="5540375" y="2868613"/>
            <a:chExt cx="1106488" cy="1117600"/>
          </a:xfrm>
          <a:solidFill>
            <a:schemeClr val="bg1"/>
          </a:solidFill>
        </p:grpSpPr>
        <p:sp>
          <p:nvSpPr>
            <p:cNvPr id="3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54336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18"/>
          </p:nvPr>
        </p:nvSpPr>
        <p:spPr/>
        <p:txBody>
          <a:bodyPr/>
          <a:lstStyle/>
          <a:p>
            <a:endParaRPr lang="zh-CN" altLang="en-US">
              <a:sym typeface="Huawei Sans" panose="020C0503030203020204" pitchFamily="34" charset="0"/>
            </a:endParaRPr>
          </a:p>
        </p:txBody>
      </p:sp>
      <p:sp>
        <p:nvSpPr>
          <p:cNvPr id="30" name="文本占位符 9"/>
          <p:cNvSpPr>
            <a:spLocks noGrp="1"/>
          </p:cNvSpPr>
          <p:nvPr>
            <p:ph type="body" sz="quarter" idx="19"/>
          </p:nvPr>
        </p:nvSpPr>
        <p:spPr/>
        <p:txBody>
          <a:bodyPr/>
          <a:lstStyle/>
          <a:p>
            <a:r>
              <a:rPr lang="en-US" altLang="zh-CN" smtClean="0">
                <a:sym typeface="Huawei Sans" panose="020C0503030203020204" pitchFamily="34" charset="0"/>
              </a:rPr>
              <a:t>V5R2</a:t>
            </a:r>
            <a:endParaRPr lang="zh-CN" altLang="en-US" dirty="0">
              <a:sym typeface="Huawei Sans" panose="020C0503030203020204" pitchFamily="34" charset="0"/>
            </a:endParaRPr>
          </a:p>
        </p:txBody>
      </p:sp>
      <p:sp>
        <p:nvSpPr>
          <p:cNvPr id="31" name="文本占位符 10"/>
          <p:cNvSpPr>
            <a:spLocks noGrp="1"/>
          </p:cNvSpPr>
          <p:nvPr>
            <p:ph type="body" sz="quarter" idx="20"/>
          </p:nvPr>
        </p:nvSpPr>
        <p:spPr/>
        <p:txBody>
          <a:bodyPr/>
          <a:lstStyle/>
          <a:p>
            <a:r>
              <a:rPr lang="en-US" altLang="zh-CN" smtClean="0">
                <a:sym typeface="Huawei Sans" panose="020C0503030203020204" pitchFamily="34" charset="0"/>
              </a:rPr>
              <a:t>V1R1</a:t>
            </a:r>
            <a:endParaRPr lang="zh-CN" altLang="en-US" dirty="0">
              <a:sym typeface="Huawei Sans" panose="020C0503030203020204" pitchFamily="34" charset="0"/>
            </a:endParaRPr>
          </a:p>
        </p:txBody>
      </p:sp>
      <p:sp>
        <p:nvSpPr>
          <p:cNvPr id="32" name="文本占位符 3"/>
          <p:cNvSpPr>
            <a:spLocks noGrp="1"/>
          </p:cNvSpPr>
          <p:nvPr>
            <p:ph type="body" sz="quarter" idx="13"/>
          </p:nvPr>
        </p:nvSpPr>
        <p:spPr/>
        <p:txBody>
          <a:bodyPr/>
          <a:lstStyle/>
          <a:p>
            <a:r>
              <a:rPr lang="en-US" smtClean="0">
                <a:sym typeface="Huawei Sans" panose="020C0503030203020204" pitchFamily="34" charset="0"/>
              </a:rPr>
              <a:t>He Junjian HWX580230</a:t>
            </a:r>
            <a:endParaRPr lang="en-US" altLang="zh-CN" dirty="0">
              <a:sym typeface="Huawei Sans" panose="020C0503030203020204" pitchFamily="34" charset="0"/>
            </a:endParaRPr>
          </a:p>
        </p:txBody>
      </p:sp>
      <p:sp>
        <p:nvSpPr>
          <p:cNvPr id="33" name="文本占位符 4"/>
          <p:cNvSpPr>
            <a:spLocks noGrp="1"/>
          </p:cNvSpPr>
          <p:nvPr>
            <p:ph type="body" sz="quarter" idx="14"/>
          </p:nvPr>
        </p:nvSpPr>
        <p:spPr/>
        <p:txBody>
          <a:bodyPr/>
          <a:lstStyle/>
          <a:p>
            <a:r>
              <a:rPr lang="en-US" altLang="zh-CN" smtClean="0">
                <a:sym typeface="Huawei Sans" panose="020C0503030203020204" pitchFamily="34" charset="0"/>
              </a:rPr>
              <a:t>2019-11-11</a:t>
            </a:r>
            <a:endParaRPr lang="zh-CN" altLang="en-US" dirty="0">
              <a:sym typeface="Huawei Sans" panose="020C0503030203020204" pitchFamily="34" charset="0"/>
            </a:endParaRPr>
          </a:p>
        </p:txBody>
      </p:sp>
      <p:sp>
        <p:nvSpPr>
          <p:cNvPr id="7" name="文本占位符 6"/>
          <p:cNvSpPr>
            <a:spLocks noGrp="1"/>
          </p:cNvSpPr>
          <p:nvPr>
            <p:ph type="body" sz="quarter" idx="15"/>
          </p:nvPr>
        </p:nvSpPr>
        <p:spPr/>
        <p:txBody>
          <a:bodyPr/>
          <a:lstStyle/>
          <a:p>
            <a:endParaRPr lang="zh-CN" altLang="en-US">
              <a:sym typeface="Huawei Sans" panose="020C0503030203020204" pitchFamily="34" charset="0"/>
            </a:endParaRPr>
          </a:p>
        </p:txBody>
      </p:sp>
      <p:sp>
        <p:nvSpPr>
          <p:cNvPr id="35" name="文本占位符 6"/>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778214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2245497"/>
          </a:xfrm>
        </p:spPr>
        <p:txBody>
          <a:bodyPr/>
          <a:lstStyle/>
          <a:p>
            <a:r>
              <a:rPr lang="en-US" altLang="zh-CN" sz="1600" dirty="0" smtClean="0">
                <a:sym typeface="Huawei Sans" panose="020C0503030203020204" pitchFamily="34" charset="0"/>
              </a:rPr>
              <a:t>A totally stub area does not allow AS external routes or inter-area routes to be advertised within the area.</a:t>
            </a:r>
          </a:p>
          <a:p>
            <a:r>
              <a:rPr lang="en-US" altLang="zh-CN" sz="1600" dirty="0" smtClean="0">
                <a:sym typeface="Huawei Sans" panose="020C0503030203020204" pitchFamily="34" charset="0"/>
              </a:rPr>
              <a:t>Other routers except the ABR in a totally stub area use default routes (carried by Type 3 LSAs) delivered by the ABR to each other areas and AS external network.</a:t>
            </a:r>
          </a:p>
          <a:p>
            <a:r>
              <a:rPr lang="en-US" altLang="zh-CN" sz="1600" dirty="0" smtClean="0">
                <a:sym typeface="Huawei Sans" panose="020C0503030203020204" pitchFamily="34" charset="0"/>
              </a:rPr>
              <a:t>When configuring a totally stub area, pay attention to the following points:</a:t>
            </a:r>
          </a:p>
          <a:p>
            <a:pPr lvl="1"/>
            <a:r>
              <a:rPr lang="en-US" altLang="zh-CN" sz="1400" dirty="0" smtClean="0">
                <a:sym typeface="Huawei Sans" panose="020C0503030203020204" pitchFamily="34" charset="0"/>
              </a:rPr>
              <a:t>The difference between the stub area and the totally stub area is that no-summary is specified on the ABR for the totally stub area.</a:t>
            </a:r>
          </a:p>
          <a:p>
            <a:endParaRPr lang="en-US" altLang="zh-CN" sz="1600" dirty="0" smtClean="0">
              <a:sym typeface="Huawei Sans" panose="020C0503030203020204" pitchFamily="34" charset="0"/>
            </a:endParaRP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Totally Stub Area (1)</a:t>
            </a:r>
            <a:endParaRPr lang="en-US" altLang="zh-CN" dirty="0">
              <a:sym typeface="Huawei Sans" panose="020C0503030203020204" pitchFamily="34" charset="0"/>
            </a:endParaRPr>
          </a:p>
        </p:txBody>
      </p:sp>
      <p:grpSp>
        <p:nvGrpSpPr>
          <p:cNvPr id="41" name="组合 40"/>
          <p:cNvGrpSpPr/>
          <p:nvPr/>
        </p:nvGrpSpPr>
        <p:grpSpPr bwMode="gray">
          <a:xfrm>
            <a:off x="589109" y="3515406"/>
            <a:ext cx="6329674" cy="2305070"/>
            <a:chOff x="446089" y="1398827"/>
            <a:chExt cx="6329674" cy="2305070"/>
          </a:xfrm>
        </p:grpSpPr>
        <p:cxnSp>
          <p:nvCxnSpPr>
            <p:cNvPr id="42" name="直接箭头连接符 41"/>
            <p:cNvCxnSpPr/>
            <p:nvPr/>
          </p:nvCxnSpPr>
          <p:spPr bwMode="gray">
            <a:xfrm flipV="1">
              <a:off x="6048108" y="1837884"/>
              <a:ext cx="727655" cy="1245715"/>
            </a:xfrm>
            <a:prstGeom prst="straightConnector1">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48" idx="0"/>
            </p:cNvCxnSpPr>
            <p:nvPr/>
          </p:nvCxnSpPr>
          <p:spPr bwMode="gray">
            <a:xfrm flipH="1" flipV="1">
              <a:off x="4150283" y="2149645"/>
              <a:ext cx="16228" cy="842475"/>
            </a:xfrm>
            <a:prstGeom prst="straightConnector1">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bwMode="gray">
            <a:xfrm>
              <a:off x="446089" y="1398827"/>
              <a:ext cx="5653978" cy="2305070"/>
              <a:chOff x="2941422" y="983398"/>
              <a:chExt cx="7143168" cy="2912199"/>
            </a:xfrm>
          </p:grpSpPr>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1422" y="2996345"/>
                <a:ext cx="682230" cy="559428"/>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9739" y="2996345"/>
                <a:ext cx="682230" cy="559428"/>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0644" y="2996345"/>
                <a:ext cx="682230" cy="559428"/>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02360" y="2999471"/>
                <a:ext cx="682230" cy="559428"/>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192" y="1752686"/>
                <a:ext cx="682230" cy="559428"/>
              </a:xfrm>
              <a:prstGeom prst="rect">
                <a:avLst/>
              </a:prstGeom>
            </p:spPr>
          </p:pic>
          <p:cxnSp>
            <p:nvCxnSpPr>
              <p:cNvPr id="51" name="直接连接符 50"/>
              <p:cNvCxnSpPr>
                <a:stCxn id="46" idx="3"/>
                <a:endCxn id="47" idx="1"/>
              </p:cNvCxnSpPr>
              <p:nvPr/>
            </p:nvCxnSpPr>
            <p:spPr bwMode="gray">
              <a:xfrm>
                <a:off x="3623652" y="3276059"/>
                <a:ext cx="133608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7" idx="3"/>
                <a:endCxn id="50" idx="2"/>
              </p:cNvCxnSpPr>
              <p:nvPr/>
            </p:nvCxnSpPr>
            <p:spPr bwMode="gray">
              <a:xfrm flipV="1">
                <a:off x="5641968" y="2312114"/>
                <a:ext cx="829338"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0" idx="2"/>
                <a:endCxn id="48" idx="1"/>
              </p:cNvCxnSpPr>
              <p:nvPr/>
            </p:nvCxnSpPr>
            <p:spPr bwMode="gray">
              <a:xfrm>
                <a:off x="6471307" y="2312114"/>
                <a:ext cx="829337"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8" idx="3"/>
                <a:endCxn id="49" idx="1"/>
              </p:cNvCxnSpPr>
              <p:nvPr/>
            </p:nvCxnSpPr>
            <p:spPr bwMode="gray">
              <a:xfrm>
                <a:off x="7982873" y="3276059"/>
                <a:ext cx="1419487" cy="312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5" name="Oval 6"/>
              <p:cNvSpPr>
                <a:spLocks noChangeArrowheads="1"/>
              </p:cNvSpPr>
              <p:nvPr/>
            </p:nvSpPr>
            <p:spPr bwMode="gray">
              <a:xfrm>
                <a:off x="3358321" y="2732772"/>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6059307" y="2973419"/>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6"/>
              <p:cNvSpPr>
                <a:spLocks noChangeArrowheads="1"/>
              </p:cNvSpPr>
              <p:nvPr/>
            </p:nvSpPr>
            <p:spPr bwMode="gray">
              <a:xfrm>
                <a:off x="5358186" y="1889080"/>
                <a:ext cx="2122371" cy="169700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3802968" y="2973419"/>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8093617" y="2992999"/>
                <a:ext cx="1292493" cy="583262"/>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Totally stub</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8"/>
              <p:cNvSpPr txBox="1">
                <a:spLocks noChangeArrowheads="1"/>
              </p:cNvSpPr>
              <p:nvPr/>
            </p:nvSpPr>
            <p:spPr bwMode="gray">
              <a:xfrm>
                <a:off x="3002197" y="354118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18"/>
              <p:cNvSpPr txBox="1">
                <a:spLocks noChangeArrowheads="1"/>
              </p:cNvSpPr>
              <p:nvPr/>
            </p:nvSpPr>
            <p:spPr bwMode="gray">
              <a:xfrm>
                <a:off x="4982151" y="3545640"/>
                <a:ext cx="470254"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gray">
              <a:xfrm>
                <a:off x="7346482" y="3541185"/>
                <a:ext cx="470254"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 Box 18"/>
              <p:cNvSpPr txBox="1">
                <a:spLocks noChangeArrowheads="1"/>
              </p:cNvSpPr>
              <p:nvPr/>
            </p:nvSpPr>
            <p:spPr bwMode="gray">
              <a:xfrm>
                <a:off x="9557144" y="3545640"/>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 Box 18"/>
              <p:cNvSpPr txBox="1">
                <a:spLocks noChangeArrowheads="1"/>
              </p:cNvSpPr>
              <p:nvPr/>
            </p:nvSpPr>
            <p:spPr bwMode="gray">
              <a:xfrm>
                <a:off x="5902617" y="2237752"/>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5719457" y="983398"/>
                <a:ext cx="1503698" cy="36084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External route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6" name="直接连接符 65"/>
              <p:cNvCxnSpPr>
                <a:stCxn id="50" idx="0"/>
                <a:endCxn id="65" idx="2"/>
              </p:cNvCxnSpPr>
              <p:nvPr/>
            </p:nvCxnSpPr>
            <p:spPr bwMode="gray">
              <a:xfrm flipV="1">
                <a:off x="6471307" y="1344239"/>
                <a:ext cx="0" cy="40844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a:off x="6280634" y="1344883"/>
                <a:ext cx="38803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8" name="Oval 6"/>
              <p:cNvSpPr>
                <a:spLocks noChangeArrowheads="1"/>
              </p:cNvSpPr>
              <p:nvPr/>
            </p:nvSpPr>
            <p:spPr bwMode="gray">
              <a:xfrm>
                <a:off x="7829843" y="2656251"/>
                <a:ext cx="1650579" cy="116193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矩形 44"/>
            <p:cNvSpPr/>
            <p:nvPr/>
          </p:nvSpPr>
          <p:spPr bwMode="gray">
            <a:xfrm>
              <a:off x="3908810" y="1652417"/>
              <a:ext cx="1713044" cy="679851"/>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 </a:t>
              </a: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stub no-summary</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graphicFrame>
        <p:nvGraphicFramePr>
          <p:cNvPr id="70" name="表格 69"/>
          <p:cNvGraphicFramePr>
            <a:graphicFrameLocks noGrp="1"/>
          </p:cNvGraphicFramePr>
          <p:nvPr>
            <p:extLst>
              <p:ext uri="{D42A27DB-BD31-4B8C-83A1-F6EECF244321}">
                <p14:modId xmlns:p14="http://schemas.microsoft.com/office/powerpoint/2010/main" val="1355435424"/>
              </p:ext>
            </p:extLst>
          </p:nvPr>
        </p:nvGraphicFramePr>
        <p:xfrm>
          <a:off x="6831387" y="3764767"/>
          <a:ext cx="1615736" cy="1761425"/>
        </p:xfrm>
        <a:graphic>
          <a:graphicData uri="http://schemas.openxmlformats.org/drawingml/2006/table">
            <a:tbl>
              <a:tblPr/>
              <a:tblGrid>
                <a:gridCol w="1615736"/>
              </a:tblGrid>
              <a:tr h="338535">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of R5</a:t>
                      </a:r>
                      <a:endParaRPr lang="en-US" altLang="zh-CN" sz="12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33086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and Type 2 LSAs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LSA</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Type 5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LSA</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grpSp>
        <p:nvGrpSpPr>
          <p:cNvPr id="96" name="组合 95"/>
          <p:cNvGrpSpPr/>
          <p:nvPr/>
        </p:nvGrpSpPr>
        <p:grpSpPr bwMode="gray">
          <a:xfrm>
            <a:off x="6803373" y="3355860"/>
            <a:ext cx="4125693" cy="374054"/>
            <a:chOff x="6122100" y="5462443"/>
            <a:chExt cx="4125693" cy="374054"/>
          </a:xfrm>
        </p:grpSpPr>
        <p:sp>
          <p:nvSpPr>
            <p:cNvPr id="99" name="圆角矩形 75"/>
            <p:cNvSpPr/>
            <p:nvPr/>
          </p:nvSpPr>
          <p:spPr bwMode="gray">
            <a:xfrm>
              <a:off x="6122100" y="5462443"/>
              <a:ext cx="1624800" cy="362071"/>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Common Area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75"/>
            <p:cNvSpPr/>
            <p:nvPr/>
          </p:nvSpPr>
          <p:spPr bwMode="gray">
            <a:xfrm>
              <a:off x="8622993" y="5462443"/>
              <a:ext cx="1624800" cy="374054"/>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lIns="36000" rIns="36000" rtlCol="0" anchor="ctr" anchorCtr="0">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Totally Stub Area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102" name="表格 101"/>
          <p:cNvGraphicFramePr>
            <a:graphicFrameLocks noGrp="1"/>
          </p:cNvGraphicFramePr>
          <p:nvPr>
            <p:extLst>
              <p:ext uri="{D42A27DB-BD31-4B8C-83A1-F6EECF244321}">
                <p14:modId xmlns:p14="http://schemas.microsoft.com/office/powerpoint/2010/main" val="1579293355"/>
              </p:ext>
            </p:extLst>
          </p:nvPr>
        </p:nvGraphicFramePr>
        <p:xfrm>
          <a:off x="9326774" y="3793248"/>
          <a:ext cx="1615736" cy="1099697"/>
        </p:xfrm>
        <a:graphic>
          <a:graphicData uri="http://schemas.openxmlformats.org/drawingml/2006/table">
            <a:tbl>
              <a:tblPr/>
              <a:tblGrid>
                <a:gridCol w="1615736"/>
              </a:tblGrid>
              <a:tr h="338535">
                <a:tc>
                  <a:txBody>
                    <a:bodyPr/>
                    <a:lstStyle/>
                    <a:p>
                      <a:pPr algn="ctr" fontAlgn="ct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of R5</a:t>
                      </a:r>
                      <a:endParaRPr lang="en-US" altLang="zh-CN" sz="12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330864">
                <a:tc>
                  <a:txBody>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Type 1 and Type 2 LSAs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algn="ct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a:t>
                      </a:r>
                      <a:r>
                        <a:rPr lang="en-US" sz="1200" baseline="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3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sz="1200"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
        <p:nvSpPr>
          <p:cNvPr id="106" name="Right Arrow 157"/>
          <p:cNvSpPr/>
          <p:nvPr/>
        </p:nvSpPr>
        <p:spPr bwMode="gray">
          <a:xfrm>
            <a:off x="8563277" y="427264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9012601" y="5842757"/>
            <a:ext cx="2820003" cy="276999"/>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Default route advertised by the ABR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81537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2"/>
          <p:cNvSpPr>
            <a:spLocks noGrp="1"/>
          </p:cNvSpPr>
          <p:nvPr>
            <p:ph type="body" sz="quarter" idx="10"/>
          </p:nvPr>
        </p:nvSpPr>
        <p:spPr bwMode="gray">
          <a:xfrm>
            <a:off x="451877" y="1242453"/>
            <a:ext cx="11306175" cy="1106131"/>
          </a:xfrm>
        </p:spPr>
        <p:txBody>
          <a:bodyPr/>
          <a:lstStyle/>
          <a:p>
            <a:r>
              <a:rPr lang="en-US" sz="1600" dirty="0" smtClean="0">
                <a:sym typeface="Huawei Sans" panose="020C0503030203020204" pitchFamily="34" charset="0"/>
              </a:rPr>
              <a:t>The totally stub area accesses other areas and AS external networks through default routes.</a:t>
            </a:r>
          </a:p>
          <a:p>
            <a:r>
              <a:rPr lang="en-US" sz="1600" dirty="0" smtClean="0">
                <a:sym typeface="Huawei Sans" panose="020C0503030203020204" pitchFamily="34" charset="0"/>
              </a:rPr>
              <a:t>The topology and route changes outside an AS or in other OSPF areas do not cause routers in the totally stub area to recalculate routes. This prevents device performance from deteriorating.</a:t>
            </a:r>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Totally Stub Area (2)</a:t>
            </a:r>
            <a:endParaRPr lang="en-US" altLang="zh-CN" dirty="0">
              <a:sym typeface="Huawei Sans" panose="020C0503030203020204" pitchFamily="34" charset="0"/>
            </a:endParaRPr>
          </a:p>
        </p:txBody>
      </p:sp>
      <p:sp>
        <p:nvSpPr>
          <p:cNvPr id="41" name="矩形 40"/>
          <p:cNvSpPr/>
          <p:nvPr/>
        </p:nvSpPr>
        <p:spPr bwMode="gray">
          <a:xfrm>
            <a:off x="6668265" y="2414232"/>
            <a:ext cx="5077647" cy="1212100"/>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&lt;R5&gt;display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10.0.5.5</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Sum-Net     0.0.0.0           10.0.3.3                     1</a:t>
            </a:r>
          </a:p>
          <a:p>
            <a:pPr fontAlgn="ctr"/>
            <a:r>
              <a:rPr lang="en-US"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endParaRPr lang="en-US"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2" name="文本占位符 2"/>
          <p:cNvSpPr txBox="1">
            <a:spLocks/>
          </p:cNvSpPr>
          <p:nvPr/>
        </p:nvSpPr>
        <p:spPr bwMode="gray">
          <a:xfrm>
            <a:off x="446088" y="5636718"/>
            <a:ext cx="11311964" cy="7450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85750" indent="-285750" fontAlgn="ctr">
              <a:lnSpc>
                <a:spcPct val="15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stub area and totally stub area solve the problem of maintaining a large LSDB in the end area. In certain scenarios, they are not the best solutions.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534561" y="2699790"/>
            <a:ext cx="5653978" cy="2367433"/>
            <a:chOff x="446089" y="2436476"/>
            <a:chExt cx="5653978" cy="2367433"/>
          </a:xfrm>
        </p:grpSpPr>
        <p:sp>
          <p:nvSpPr>
            <p:cNvPr id="63" name="Oval 6"/>
            <p:cNvSpPr>
              <a:spLocks noChangeArrowheads="1"/>
            </p:cNvSpPr>
            <p:nvPr/>
          </p:nvSpPr>
          <p:spPr bwMode="gray">
            <a:xfrm>
              <a:off x="776074" y="3883507"/>
              <a:ext cx="1306470" cy="65514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
            <p:cNvSpPr>
              <a:spLocks noChangeArrowheads="1"/>
            </p:cNvSpPr>
            <p:nvPr/>
          </p:nvSpPr>
          <p:spPr bwMode="gray">
            <a:xfrm>
              <a:off x="2425986" y="3358058"/>
              <a:ext cx="1679904" cy="1122697"/>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Oval 6"/>
            <p:cNvSpPr>
              <a:spLocks noChangeArrowheads="1"/>
            </p:cNvSpPr>
            <p:nvPr/>
          </p:nvSpPr>
          <p:spPr bwMode="gray">
            <a:xfrm>
              <a:off x="4315384" y="3822940"/>
              <a:ext cx="1306470" cy="845797"/>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a:stCxn id="56" idx="0"/>
            </p:cNvCxnSpPr>
            <p:nvPr/>
          </p:nvCxnSpPr>
          <p:spPr bwMode="gray">
            <a:xfrm flipV="1">
              <a:off x="4166511" y="3388124"/>
              <a:ext cx="391164" cy="704007"/>
            </a:xfrm>
            <a:prstGeom prst="straightConnector1">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6089" y="4092131"/>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43632" y="4092131"/>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96511" y="4092131"/>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60067" y="4094605"/>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0072" y="2979411"/>
              <a:ext cx="540000" cy="442800"/>
            </a:xfrm>
            <a:prstGeom prst="rect">
              <a:avLst/>
            </a:prstGeom>
          </p:spPr>
        </p:pic>
        <p:cxnSp>
          <p:nvCxnSpPr>
            <p:cNvPr id="59" name="直接连接符 58"/>
            <p:cNvCxnSpPr>
              <a:stCxn id="47" idx="3"/>
              <a:endCxn id="55" idx="1"/>
            </p:cNvCxnSpPr>
            <p:nvPr/>
          </p:nvCxnSpPr>
          <p:spPr bwMode="gray">
            <a:xfrm>
              <a:off x="986089" y="4313531"/>
              <a:ext cx="105754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5" idx="3"/>
              <a:endCxn id="58" idx="2"/>
            </p:cNvCxnSpPr>
            <p:nvPr/>
          </p:nvCxnSpPr>
          <p:spPr bwMode="gray">
            <a:xfrm flipV="1">
              <a:off x="2583632" y="3422211"/>
              <a:ext cx="656440" cy="89132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8" idx="2"/>
              <a:endCxn id="56" idx="1"/>
            </p:cNvCxnSpPr>
            <p:nvPr/>
          </p:nvCxnSpPr>
          <p:spPr bwMode="gray">
            <a:xfrm>
              <a:off x="3240072" y="3422211"/>
              <a:ext cx="656439" cy="89132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6" idx="3"/>
              <a:endCxn id="57" idx="1"/>
            </p:cNvCxnSpPr>
            <p:nvPr/>
          </p:nvCxnSpPr>
          <p:spPr bwMode="gray">
            <a:xfrm>
              <a:off x="4436511" y="4313531"/>
              <a:ext cx="1123556" cy="247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2949548" y="4053038"/>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186603" y="3878923"/>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18"/>
            <p:cNvSpPr txBox="1">
              <a:spLocks noChangeArrowheads="1"/>
            </p:cNvSpPr>
            <p:nvPr/>
          </p:nvSpPr>
          <p:spPr bwMode="gray">
            <a:xfrm>
              <a:off x="494195" y="4523385"/>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 Box 18"/>
            <p:cNvSpPr txBox="1">
              <a:spLocks noChangeArrowheads="1"/>
            </p:cNvSpPr>
            <p:nvPr/>
          </p:nvSpPr>
          <p:spPr bwMode="gray">
            <a:xfrm>
              <a:off x="2061372" y="4526910"/>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 Box 18"/>
            <p:cNvSpPr txBox="1">
              <a:spLocks noChangeArrowheads="1"/>
            </p:cNvSpPr>
            <p:nvPr/>
          </p:nvSpPr>
          <p:spPr bwMode="gray">
            <a:xfrm>
              <a:off x="3932793" y="4523384"/>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8"/>
            <p:cNvSpPr txBox="1">
              <a:spLocks noChangeArrowheads="1"/>
            </p:cNvSpPr>
            <p:nvPr/>
          </p:nvSpPr>
          <p:spPr bwMode="gray">
            <a:xfrm>
              <a:off x="5682583" y="4526910"/>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8"/>
            <p:cNvSpPr txBox="1">
              <a:spLocks noChangeArrowheads="1"/>
            </p:cNvSpPr>
            <p:nvPr/>
          </p:nvSpPr>
          <p:spPr bwMode="gray">
            <a:xfrm>
              <a:off x="2648960" y="3091222"/>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2345752" y="2436476"/>
              <a:ext cx="1761195" cy="37333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3" name="直接连接符 72"/>
            <p:cNvCxnSpPr>
              <a:stCxn id="58" idx="0"/>
            </p:cNvCxnSpPr>
            <p:nvPr/>
          </p:nvCxnSpPr>
          <p:spPr bwMode="gray">
            <a:xfrm flipV="1">
              <a:off x="3240072" y="2768919"/>
              <a:ext cx="0" cy="21049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flipV="1">
              <a:off x="3008426" y="2766177"/>
              <a:ext cx="435849" cy="274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6" name="矩形 75"/>
            <p:cNvSpPr/>
            <p:nvPr/>
          </p:nvSpPr>
          <p:spPr bwMode="gray">
            <a:xfrm>
              <a:off x="3896510" y="2728534"/>
              <a:ext cx="1725343" cy="703586"/>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 </a:t>
              </a: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stub no-summary</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7" name="文本框 76"/>
            <p:cNvSpPr txBox="1"/>
            <p:nvPr/>
          </p:nvSpPr>
          <p:spPr bwMode="gray">
            <a:xfrm rot="3057693">
              <a:off x="2769262" y="3672034"/>
              <a:ext cx="1761195" cy="24406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文本框 77"/>
            <p:cNvSpPr txBox="1"/>
            <p:nvPr/>
          </p:nvSpPr>
          <p:spPr bwMode="gray">
            <a:xfrm>
              <a:off x="628097" y="4116013"/>
              <a:ext cx="1761195" cy="24406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5" name="文本框 94"/>
            <p:cNvSpPr txBox="1"/>
            <p:nvPr/>
          </p:nvSpPr>
          <p:spPr bwMode="gray">
            <a:xfrm rot="18515757">
              <a:off x="1931706" y="3674300"/>
              <a:ext cx="1761195" cy="24406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6" name="文本框 95"/>
            <p:cNvSpPr txBox="1"/>
            <p:nvPr/>
          </p:nvSpPr>
          <p:spPr bwMode="gray">
            <a:xfrm>
              <a:off x="4524166" y="4082598"/>
              <a:ext cx="1023037" cy="461665"/>
            </a:xfrm>
            <a:prstGeom prst="rect">
              <a:avLst/>
            </a:prstGeom>
            <a:noFill/>
            <a:ln>
              <a:noFill/>
            </a:ln>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Totally stub</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7" name="文本占位符 11"/>
          <p:cNvSpPr txBox="1">
            <a:spLocks/>
          </p:cNvSpPr>
          <p:nvPr/>
        </p:nvSpPr>
        <p:spPr bwMode="gray">
          <a:xfrm>
            <a:off x="6630827" y="3626332"/>
            <a:ext cx="5115086" cy="212629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30000"/>
              </a:lnSpc>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After area 2 is configured as a totally stub area: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3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 does not inject Type 5 and Type 4 LSAs into area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3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 does not inject Type 3 LSAs into area 2, but injects a default route carried by Type 3 LSAs into area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3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 uses the default route to reach the AS external network and other OSPF areas.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403039" lvl="1" indent="0" fontAlgn="ctr">
              <a:lnSpc>
                <a:spcPct val="130000"/>
              </a:lnSpc>
              <a:buFont typeface="Huawei Sans" panose="020C0503030203020204" pitchFamily="34" charset="0"/>
              <a:buNone/>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38008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Stub Area and Totally Stub Area</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NSSA and Totally NSSA</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Summarization of Inter-Area and External Routes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OSPF Features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0630379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占位符 2"/>
          <p:cNvSpPr>
            <a:spLocks noGrp="1"/>
          </p:cNvSpPr>
          <p:nvPr>
            <p:ph type="body" sz="quarter" idx="10"/>
          </p:nvPr>
        </p:nvSpPr>
        <p:spPr>
          <a:xfrm>
            <a:off x="451877" y="1242453"/>
            <a:ext cx="11306175" cy="1852770"/>
          </a:xfrm>
        </p:spPr>
        <p:txBody>
          <a:bodyPr/>
          <a:lstStyle/>
          <a:p>
            <a:r>
              <a:rPr lang="en-US" sz="2000" dirty="0" smtClean="0">
                <a:sym typeface="Huawei Sans" panose="020C0503030203020204" pitchFamily="34" charset="0"/>
              </a:rPr>
              <a:t>As defined in OSPF, the stub area cannot import external routes. This mechanism prevents a large number of external routes from consuming resources of devices in the stub area.</a:t>
            </a:r>
            <a:endParaRPr lang="en-US" altLang="zh-CN" sz="2000" dirty="0" smtClean="0">
              <a:sym typeface="Huawei Sans" panose="020C0503030203020204" pitchFamily="34" charset="0"/>
            </a:endParaRPr>
          </a:p>
          <a:p>
            <a:r>
              <a:rPr lang="en-US" sz="2000" dirty="0" smtClean="0">
                <a:sym typeface="Huawei Sans" panose="020C0503030203020204" pitchFamily="34" charset="0"/>
              </a:rPr>
              <a:t>Stub and totally stub areas cannot apply to the scenario where external routes need to be imported and resource consumption caused by external routes also needs to be avoided.</a:t>
            </a:r>
            <a:endParaRPr lang="en-US" altLang="zh-CN" sz="2000" dirty="0" smtClean="0">
              <a:sym typeface="Huawei Sans" panose="020C0503030203020204" pitchFamily="34" charset="0"/>
            </a:endParaRPr>
          </a:p>
          <a:p>
            <a:endParaRPr lang="en-US" altLang="zh-CN" sz="2000" dirty="0">
              <a:sym typeface="Huawei Sans" panose="020C0503030203020204" pitchFamily="34" charset="0"/>
            </a:endParaRPr>
          </a:p>
        </p:txBody>
      </p:sp>
      <p:sp>
        <p:nvSpPr>
          <p:cNvPr id="2" name="标题 1"/>
          <p:cNvSpPr>
            <a:spLocks noGrp="1"/>
          </p:cNvSpPr>
          <p:nvPr>
            <p:ph type="title"/>
          </p:nvPr>
        </p:nvSpPr>
        <p:spPr/>
        <p:txBody>
          <a:bodyPr/>
          <a:lstStyle/>
          <a:p>
            <a:r>
              <a:rPr lang="en-US" dirty="0" smtClean="0">
                <a:sym typeface="Huawei Sans" panose="020C0503030203020204" pitchFamily="34" charset="0"/>
              </a:rPr>
              <a:t>Problems in the Stub Area and Totally Stub Area</a:t>
            </a:r>
            <a:endParaRPr lang="en-US" dirty="0">
              <a:sym typeface="Huawei Sans" panose="020C0503030203020204" pitchFamily="34" charset="0"/>
            </a:endParaRPr>
          </a:p>
        </p:txBody>
      </p:sp>
      <p:grpSp>
        <p:nvGrpSpPr>
          <p:cNvPr id="5" name="组合 4"/>
          <p:cNvGrpSpPr/>
          <p:nvPr/>
        </p:nvGrpSpPr>
        <p:grpSpPr bwMode="gray">
          <a:xfrm>
            <a:off x="2055260" y="3285554"/>
            <a:ext cx="8081479" cy="2489737"/>
            <a:chOff x="2055260" y="3285554"/>
            <a:chExt cx="8081479" cy="2489737"/>
          </a:xfrm>
        </p:grpSpPr>
        <p:grpSp>
          <p:nvGrpSpPr>
            <p:cNvPr id="61" name="组合 60"/>
            <p:cNvGrpSpPr/>
            <p:nvPr/>
          </p:nvGrpSpPr>
          <p:grpSpPr bwMode="gray">
            <a:xfrm>
              <a:off x="2055260" y="3285554"/>
              <a:ext cx="8081479" cy="2489737"/>
              <a:chOff x="728943" y="2244122"/>
              <a:chExt cx="8081479" cy="2489737"/>
            </a:xfrm>
          </p:grpSpPr>
          <p:grpSp>
            <p:nvGrpSpPr>
              <p:cNvPr id="63" name="组合 62"/>
              <p:cNvGrpSpPr/>
              <p:nvPr/>
            </p:nvGrpSpPr>
            <p:grpSpPr bwMode="gray">
              <a:xfrm>
                <a:off x="728943" y="2244122"/>
                <a:ext cx="8081479" cy="2489737"/>
                <a:chOff x="1803228" y="2244122"/>
                <a:chExt cx="8081479" cy="2489737"/>
              </a:xfrm>
            </p:grpSpPr>
            <p:sp>
              <p:nvSpPr>
                <p:cNvPr id="66" name="AutoShape 21"/>
                <p:cNvSpPr>
                  <a:spLocks noChangeArrowheads="1"/>
                </p:cNvSpPr>
                <p:nvPr/>
              </p:nvSpPr>
              <p:spPr bwMode="gray">
                <a:xfrm>
                  <a:off x="5620501" y="2672645"/>
                  <a:ext cx="1880236" cy="416524"/>
                </a:xfrm>
                <a:prstGeom prst="wedgeRectCallout">
                  <a:avLst>
                    <a:gd name="adj1" fmla="val 35053"/>
                    <a:gd name="adj2" fmla="val 216308"/>
                  </a:avLst>
                </a:prstGeom>
                <a:noFill/>
                <a:ln w="3175" algn="ctr">
                  <a:solidFill>
                    <a:srgbClr val="999999"/>
                  </a:solidFill>
                  <a:miter lim="800000"/>
                  <a:headEnd/>
                  <a:tailEnd/>
                </a:ln>
              </p:spPr>
              <p:txBody>
                <a:bodyPr lIns="0" tIns="0" rIns="0" bIns="0" anchor="ctr" anchorCtr="1"/>
                <a:lstStyle/>
                <a:p>
                  <a:pPr fontAlgn="ctr">
                    <a:spcBef>
                      <a:spcPct val="20000"/>
                    </a:spcBef>
                    <a:buClr>
                      <a:srgbClr val="A50021"/>
                    </a:buClr>
                    <a:buSzPct val="80000"/>
                    <a:buFont typeface="Wingdings" pitchFamily="2" charset="2"/>
                    <a:buNone/>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 needs to import external routes.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bwMode="gray">
                <a:xfrm>
                  <a:off x="1803228" y="2244122"/>
                  <a:ext cx="7827464" cy="2489737"/>
                  <a:chOff x="2941422" y="983398"/>
                  <a:chExt cx="9889126" cy="3145504"/>
                </a:xfrm>
              </p:grpSpPr>
              <p:sp>
                <p:nvSpPr>
                  <p:cNvPr id="83" name="Oval 6"/>
                  <p:cNvSpPr>
                    <a:spLocks noChangeArrowheads="1"/>
                  </p:cNvSpPr>
                  <p:nvPr/>
                </p:nvSpPr>
                <p:spPr bwMode="gray">
                  <a:xfrm>
                    <a:off x="3358321" y="2732772"/>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6"/>
                  <p:cNvSpPr>
                    <a:spLocks noChangeArrowheads="1"/>
                  </p:cNvSpPr>
                  <p:nvPr/>
                </p:nvSpPr>
                <p:spPr bwMode="gray">
                  <a:xfrm>
                    <a:off x="5358186" y="2167685"/>
                    <a:ext cx="2122371" cy="14184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6"/>
                  <p:cNvSpPr>
                    <a:spLocks noChangeArrowheads="1"/>
                  </p:cNvSpPr>
                  <p:nvPr/>
                </p:nvSpPr>
                <p:spPr bwMode="gray">
                  <a:xfrm>
                    <a:off x="7829843" y="2656251"/>
                    <a:ext cx="1650579" cy="116193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1422" y="2996345"/>
                    <a:ext cx="682230" cy="559428"/>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9739" y="2996345"/>
                    <a:ext cx="682230" cy="559428"/>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0644" y="2996345"/>
                    <a:ext cx="682230" cy="559428"/>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02360" y="2999471"/>
                    <a:ext cx="682230" cy="559428"/>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192" y="1752686"/>
                    <a:ext cx="682230" cy="559428"/>
                  </a:xfrm>
                  <a:prstGeom prst="rect">
                    <a:avLst/>
                  </a:prstGeom>
                </p:spPr>
              </p:pic>
              <p:cxnSp>
                <p:nvCxnSpPr>
                  <p:cNvPr id="79" name="直接连接符 78"/>
                  <p:cNvCxnSpPr>
                    <a:stCxn id="73" idx="3"/>
                    <a:endCxn id="74" idx="1"/>
                  </p:cNvCxnSpPr>
                  <p:nvPr/>
                </p:nvCxnSpPr>
                <p:spPr bwMode="gray">
                  <a:xfrm>
                    <a:off x="3623652" y="3276059"/>
                    <a:ext cx="133608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4" idx="3"/>
                    <a:endCxn id="78" idx="2"/>
                  </p:cNvCxnSpPr>
                  <p:nvPr/>
                </p:nvCxnSpPr>
                <p:spPr bwMode="gray">
                  <a:xfrm flipV="1">
                    <a:off x="5641968" y="2312114"/>
                    <a:ext cx="829338"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8" idx="2"/>
                    <a:endCxn id="75" idx="1"/>
                  </p:cNvCxnSpPr>
                  <p:nvPr/>
                </p:nvCxnSpPr>
                <p:spPr bwMode="gray">
                  <a:xfrm>
                    <a:off x="6471307" y="2312114"/>
                    <a:ext cx="829337"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5" idx="3"/>
                    <a:endCxn id="76" idx="1"/>
                  </p:cNvCxnSpPr>
                  <p:nvPr/>
                </p:nvCxnSpPr>
                <p:spPr bwMode="gray">
                  <a:xfrm>
                    <a:off x="7982873" y="3276059"/>
                    <a:ext cx="1419487" cy="312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bwMode="gray">
                  <a:xfrm>
                    <a:off x="6059306" y="2902730"/>
                    <a:ext cx="840870"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3802968" y="2902729"/>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8203999" y="2793289"/>
                    <a:ext cx="840870" cy="816567"/>
                  </a:xfrm>
                  <a:prstGeom prst="rect">
                    <a:avLst/>
                  </a:prstGeom>
                  <a:noFill/>
                </p:spPr>
                <p:txBody>
                  <a:bodyPr wrap="none" rtlCol="0">
                    <a:spAutoFit/>
                  </a:bodyPr>
                  <a:lstStyle/>
                  <a:p>
                    <a:pP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lnSpc>
                        <a:spcPct val="150000"/>
                      </a:lnSpc>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Stub</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 Box 18"/>
                  <p:cNvSpPr txBox="1">
                    <a:spLocks noChangeArrowheads="1"/>
                  </p:cNvSpPr>
                  <p:nvPr/>
                </p:nvSpPr>
                <p:spPr bwMode="gray">
                  <a:xfrm>
                    <a:off x="3002197" y="3541187"/>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 Box 18"/>
                  <p:cNvSpPr txBox="1">
                    <a:spLocks noChangeArrowheads="1"/>
                  </p:cNvSpPr>
                  <p:nvPr/>
                </p:nvSpPr>
                <p:spPr bwMode="gray">
                  <a:xfrm>
                    <a:off x="4982151" y="3545640"/>
                    <a:ext cx="470255"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 Box 18"/>
                  <p:cNvSpPr txBox="1">
                    <a:spLocks noChangeArrowheads="1"/>
                  </p:cNvSpPr>
                  <p:nvPr/>
                </p:nvSpPr>
                <p:spPr bwMode="gray">
                  <a:xfrm>
                    <a:off x="7346481" y="3541185"/>
                    <a:ext cx="470255"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 Box 18"/>
                  <p:cNvSpPr txBox="1">
                    <a:spLocks noChangeArrowheads="1"/>
                  </p:cNvSpPr>
                  <p:nvPr/>
                </p:nvSpPr>
                <p:spPr bwMode="gray">
                  <a:xfrm>
                    <a:off x="9557145" y="3545640"/>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 Box 18"/>
                  <p:cNvSpPr txBox="1">
                    <a:spLocks noChangeArrowheads="1"/>
                  </p:cNvSpPr>
                  <p:nvPr/>
                </p:nvSpPr>
                <p:spPr bwMode="gray">
                  <a:xfrm>
                    <a:off x="5661204" y="185428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5719457" y="983398"/>
                    <a:ext cx="1503698" cy="36084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External route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94" name="直接连接符 93"/>
                  <p:cNvCxnSpPr>
                    <a:stCxn id="78" idx="0"/>
                    <a:endCxn id="93" idx="2"/>
                  </p:cNvCxnSpPr>
                  <p:nvPr/>
                </p:nvCxnSpPr>
                <p:spPr bwMode="gray">
                  <a:xfrm flipV="1">
                    <a:off x="6471307" y="1344239"/>
                    <a:ext cx="0" cy="40844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gray">
                  <a:xfrm>
                    <a:off x="6174686" y="1344882"/>
                    <a:ext cx="59324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76" idx="3"/>
                    <a:endCxn id="64" idx="1"/>
                  </p:cNvCxnSpPr>
                  <p:nvPr/>
                </p:nvCxnSpPr>
                <p:spPr bwMode="gray">
                  <a:xfrm>
                    <a:off x="10084590" y="3279185"/>
                    <a:ext cx="1555064" cy="157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98" name="Text Box 18"/>
                  <p:cNvSpPr txBox="1">
                    <a:spLocks noChangeArrowheads="1"/>
                  </p:cNvSpPr>
                  <p:nvPr/>
                </p:nvSpPr>
                <p:spPr bwMode="gray">
                  <a:xfrm>
                    <a:off x="11130988" y="3545640"/>
                    <a:ext cx="1699560" cy="583262"/>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Common server</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192.168.3.0/24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AutoShape 21"/>
                <p:cNvSpPr>
                  <a:spLocks noChangeArrowheads="1"/>
                </p:cNvSpPr>
                <p:nvPr/>
              </p:nvSpPr>
              <p:spPr bwMode="gray">
                <a:xfrm>
                  <a:off x="8004471" y="2672645"/>
                  <a:ext cx="1880236" cy="416524"/>
                </a:xfrm>
                <a:prstGeom prst="wedgeRectCallout">
                  <a:avLst>
                    <a:gd name="adj1" fmla="val 4338"/>
                    <a:gd name="adj2" fmla="val 213419"/>
                  </a:avLst>
                </a:prstGeom>
                <a:noFill/>
                <a:ln w="3175" algn="ctr">
                  <a:solidFill>
                    <a:srgbClr val="999999"/>
                  </a:solidFill>
                  <a:miter lim="800000"/>
                  <a:headEnd/>
                  <a:tailEnd/>
                </a:ln>
              </p:spPr>
              <p:txBody>
                <a:bodyPr lIns="0" tIns="0" rIns="0" bIns="0" anchor="ctr" anchorCtr="1"/>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New server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64" name="图片 6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13789" y="3841133"/>
                <a:ext cx="540000" cy="442800"/>
              </a:xfrm>
              <a:prstGeom prst="rect">
                <a:avLst/>
              </a:prstGeom>
            </p:spPr>
          </p:pic>
        </p:grpSp>
        <p:sp>
          <p:nvSpPr>
            <p:cNvPr id="99" name="Oval 4"/>
            <p:cNvSpPr>
              <a:spLocks noChangeAspect="1"/>
            </p:cNvSpPr>
            <p:nvPr/>
          </p:nvSpPr>
          <p:spPr bwMode="gray">
            <a:xfrm>
              <a:off x="8940105" y="4519865"/>
              <a:ext cx="252000" cy="252000"/>
            </a:xfrm>
            <a:prstGeom prst="ellipse">
              <a:avLst/>
            </a:prstGeom>
            <a:solidFill>
              <a:srgbClr val="00B0F0"/>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4"/>
            <p:cNvSpPr>
              <a:spLocks noChangeAspect="1"/>
            </p:cNvSpPr>
            <p:nvPr/>
          </p:nvSpPr>
          <p:spPr bwMode="gray">
            <a:xfrm>
              <a:off x="7583237" y="4519865"/>
              <a:ext cx="252000" cy="252000"/>
            </a:xfrm>
            <a:prstGeom prst="ellipse">
              <a:avLst/>
            </a:prstGeom>
            <a:solidFill>
              <a:srgbClr val="00B0F0"/>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084953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797127"/>
          </a:xfrm>
        </p:spPr>
        <p:txBody>
          <a:bodyPr/>
          <a:lstStyle/>
          <a:p>
            <a:r>
              <a:rPr lang="en-US" altLang="zh-CN" sz="2000" dirty="0" smtClean="0"/>
              <a:t>An NSSA can import external routes but cannot learn external routes imported from other areas on the OSPF network.</a:t>
            </a:r>
          </a:p>
          <a:p>
            <a:r>
              <a:rPr lang="en-US" altLang="zh-CN" sz="2000" dirty="0" smtClean="0"/>
              <a:t>The difference between the totally NSSA and NSSA is that no-summary is specified on the ABR for the totally NSSA.</a:t>
            </a:r>
          </a:p>
          <a:p>
            <a:endParaRPr lang="zh-CN" altLang="en-US" sz="2000" dirty="0"/>
          </a:p>
        </p:txBody>
      </p:sp>
      <p:sp>
        <p:nvSpPr>
          <p:cNvPr id="3" name="标题 2"/>
          <p:cNvSpPr>
            <a:spLocks noGrp="1"/>
          </p:cNvSpPr>
          <p:nvPr>
            <p:ph type="title"/>
          </p:nvPr>
        </p:nvSpPr>
        <p:spPr/>
        <p:txBody>
          <a:bodyPr/>
          <a:lstStyle/>
          <a:p>
            <a:r>
              <a:rPr lang="en-US" smtClean="0">
                <a:sym typeface="Huawei Sans" panose="020C0503030203020204" pitchFamily="34" charset="0"/>
              </a:rPr>
              <a:t>NSSA and Totally NSSA</a:t>
            </a:r>
            <a:endParaRPr lang="en-US" dirty="0">
              <a:sym typeface="Huawei Sans" panose="020C0503030203020204" pitchFamily="34" charset="0"/>
            </a:endParaRPr>
          </a:p>
        </p:txBody>
      </p:sp>
      <p:grpSp>
        <p:nvGrpSpPr>
          <p:cNvPr id="52" name="组合 51"/>
          <p:cNvGrpSpPr/>
          <p:nvPr/>
        </p:nvGrpSpPr>
        <p:grpSpPr bwMode="gray">
          <a:xfrm>
            <a:off x="2294592" y="2673245"/>
            <a:ext cx="7827467" cy="1880828"/>
            <a:chOff x="728943" y="2853030"/>
            <a:chExt cx="7827467" cy="1880828"/>
          </a:xfrm>
        </p:grpSpPr>
        <p:grpSp>
          <p:nvGrpSpPr>
            <p:cNvPr id="53" name="组合 52"/>
            <p:cNvGrpSpPr/>
            <p:nvPr/>
          </p:nvGrpSpPr>
          <p:grpSpPr bwMode="gray">
            <a:xfrm>
              <a:off x="728943" y="2853030"/>
              <a:ext cx="7827467" cy="1880828"/>
              <a:chOff x="2941422" y="1752686"/>
              <a:chExt cx="9889129" cy="2376216"/>
            </a:xfrm>
          </p:grpSpPr>
          <p:sp>
            <p:nvSpPr>
              <p:cNvPr id="104" name="Oval 6"/>
              <p:cNvSpPr>
                <a:spLocks noChangeArrowheads="1"/>
              </p:cNvSpPr>
              <p:nvPr/>
            </p:nvSpPr>
            <p:spPr bwMode="gray">
              <a:xfrm>
                <a:off x="3358321" y="2732772"/>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6"/>
              <p:cNvSpPr>
                <a:spLocks noChangeArrowheads="1"/>
              </p:cNvSpPr>
              <p:nvPr/>
            </p:nvSpPr>
            <p:spPr bwMode="gray">
              <a:xfrm>
                <a:off x="5358186" y="2167685"/>
                <a:ext cx="2122371" cy="14184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6"/>
              <p:cNvSpPr>
                <a:spLocks noChangeArrowheads="1"/>
              </p:cNvSpPr>
              <p:nvPr/>
            </p:nvSpPr>
            <p:spPr bwMode="gray">
              <a:xfrm>
                <a:off x="7829843" y="2656251"/>
                <a:ext cx="1650579" cy="116193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1422" y="2996345"/>
                <a:ext cx="682230" cy="559428"/>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9739" y="2996345"/>
                <a:ext cx="682230" cy="559428"/>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0644" y="2996345"/>
                <a:ext cx="682230" cy="559428"/>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02360" y="2999471"/>
                <a:ext cx="682230" cy="559428"/>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192" y="1752686"/>
                <a:ext cx="682230" cy="559428"/>
              </a:xfrm>
              <a:prstGeom prst="rect">
                <a:avLst/>
              </a:prstGeom>
            </p:spPr>
          </p:pic>
          <p:cxnSp>
            <p:nvCxnSpPr>
              <p:cNvPr id="91" name="直接连接符 90"/>
              <p:cNvCxnSpPr>
                <a:stCxn id="55" idx="3"/>
                <a:endCxn id="62" idx="1"/>
              </p:cNvCxnSpPr>
              <p:nvPr/>
            </p:nvCxnSpPr>
            <p:spPr bwMode="gray">
              <a:xfrm>
                <a:off x="3623652" y="3276059"/>
                <a:ext cx="133608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2" idx="3"/>
                <a:endCxn id="90" idx="2"/>
              </p:cNvCxnSpPr>
              <p:nvPr/>
            </p:nvCxnSpPr>
            <p:spPr bwMode="gray">
              <a:xfrm flipV="1">
                <a:off x="5641968" y="2312114"/>
                <a:ext cx="829338"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0" idx="2"/>
                <a:endCxn id="64" idx="1"/>
              </p:cNvCxnSpPr>
              <p:nvPr/>
            </p:nvCxnSpPr>
            <p:spPr bwMode="gray">
              <a:xfrm>
                <a:off x="6471307" y="2312114"/>
                <a:ext cx="829337"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64" idx="3"/>
                <a:endCxn id="66" idx="1"/>
              </p:cNvCxnSpPr>
              <p:nvPr/>
            </p:nvCxnSpPr>
            <p:spPr bwMode="gray">
              <a:xfrm>
                <a:off x="7982873" y="3276059"/>
                <a:ext cx="1419487" cy="312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bwMode="gray">
              <a:xfrm>
                <a:off x="6059307" y="2902729"/>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3802968" y="2902729"/>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8204000" y="2805446"/>
                <a:ext cx="840869" cy="816567"/>
              </a:xfrm>
              <a:prstGeom prst="rect">
                <a:avLst/>
              </a:prstGeom>
              <a:noFill/>
            </p:spPr>
            <p:txBody>
              <a:bodyPr wrap="none" rtlCol="0">
                <a:spAutoFit/>
              </a:bodyPr>
              <a:lstStyle/>
              <a:p>
                <a:pP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lnSpc>
                    <a:spcPct val="150000"/>
                  </a:lnSpc>
                </a:pPr>
                <a:r>
                  <a:rPr lang="en-US" sz="12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NSSA</a:t>
                </a:r>
                <a:endParaRPr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Text Box 18"/>
              <p:cNvSpPr txBox="1">
                <a:spLocks noChangeArrowheads="1"/>
              </p:cNvSpPr>
              <p:nvPr/>
            </p:nvSpPr>
            <p:spPr bwMode="gray">
              <a:xfrm>
                <a:off x="3002197" y="354118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 Box 18"/>
              <p:cNvSpPr txBox="1">
                <a:spLocks noChangeArrowheads="1"/>
              </p:cNvSpPr>
              <p:nvPr/>
            </p:nvSpPr>
            <p:spPr bwMode="gray">
              <a:xfrm>
                <a:off x="4982151" y="3545640"/>
                <a:ext cx="470255"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 Box 18"/>
              <p:cNvSpPr txBox="1">
                <a:spLocks noChangeArrowheads="1"/>
              </p:cNvSpPr>
              <p:nvPr/>
            </p:nvSpPr>
            <p:spPr bwMode="gray">
              <a:xfrm>
                <a:off x="7346481" y="3541185"/>
                <a:ext cx="470255"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 Box 18"/>
              <p:cNvSpPr txBox="1">
                <a:spLocks noChangeArrowheads="1"/>
              </p:cNvSpPr>
              <p:nvPr/>
            </p:nvSpPr>
            <p:spPr bwMode="gray">
              <a:xfrm>
                <a:off x="9557145" y="3545640"/>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 Box 18"/>
              <p:cNvSpPr txBox="1">
                <a:spLocks noChangeArrowheads="1"/>
              </p:cNvSpPr>
              <p:nvPr/>
            </p:nvSpPr>
            <p:spPr bwMode="gray">
              <a:xfrm>
                <a:off x="5680072" y="1872373"/>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66" idx="3"/>
                <a:endCxn id="54" idx="1"/>
              </p:cNvCxnSpPr>
              <p:nvPr/>
            </p:nvCxnSpPr>
            <p:spPr bwMode="gray">
              <a:xfrm>
                <a:off x="10084590" y="3279185"/>
                <a:ext cx="1555064" cy="157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7" name="Text Box 18"/>
              <p:cNvSpPr txBox="1">
                <a:spLocks noChangeArrowheads="1"/>
              </p:cNvSpPr>
              <p:nvPr/>
            </p:nvSpPr>
            <p:spPr bwMode="gray">
              <a:xfrm>
                <a:off x="11130991" y="3545640"/>
                <a:ext cx="1699560" cy="583262"/>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Common server</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192.168.3.0/24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4" name="图片 5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13789" y="3841133"/>
              <a:ext cx="540000" cy="442800"/>
            </a:xfrm>
            <a:prstGeom prst="rect">
              <a:avLst/>
            </a:prstGeom>
          </p:spPr>
        </p:pic>
      </p:grpSp>
      <p:cxnSp>
        <p:nvCxnSpPr>
          <p:cNvPr id="119" name="直接箭头连接符 118"/>
          <p:cNvCxnSpPr/>
          <p:nvPr/>
        </p:nvCxnSpPr>
        <p:spPr bwMode="gray">
          <a:xfrm>
            <a:off x="2292506" y="5682079"/>
            <a:ext cx="7523112" cy="0"/>
          </a:xfrm>
          <a:prstGeom prst="straightConnector1">
            <a:avLst/>
          </a:prstGeom>
          <a:solidFill>
            <a:schemeClr val="accent1"/>
          </a:solidFill>
          <a:ln w="9525" cap="flat" cmpd="sng" algn="ctr">
            <a:solidFill>
              <a:schemeClr val="tx1"/>
            </a:solidFill>
            <a:prstDash val="solid"/>
            <a:round/>
            <a:headEnd type="triangle" w="med" len="med"/>
            <a:tailEnd type="none"/>
          </a:ln>
          <a:effectLst/>
        </p:spPr>
      </p:cxnSp>
      <p:sp>
        <p:nvSpPr>
          <p:cNvPr id="122" name="文本框 121"/>
          <p:cNvSpPr txBox="1"/>
          <p:nvPr/>
        </p:nvSpPr>
        <p:spPr bwMode="gray">
          <a:xfrm>
            <a:off x="5938503" y="4321087"/>
            <a:ext cx="1517834" cy="470280"/>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 7 LSA (default route)</a:t>
            </a:r>
            <a:endParaRPr lang="en-US" altLang="zh-CN" sz="1200"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3" name="文本框 122"/>
          <p:cNvSpPr txBox="1"/>
          <p:nvPr/>
        </p:nvSpPr>
        <p:spPr bwMode="gray">
          <a:xfrm>
            <a:off x="5021735" y="5214052"/>
            <a:ext cx="977766" cy="285614"/>
          </a:xfrm>
          <a:prstGeom prst="rect">
            <a:avLst/>
          </a:prstGeom>
          <a:noFill/>
          <a:ln w="9525">
            <a:noFill/>
            <a:miter lim="800000"/>
            <a:headEnd/>
            <a:tailEnd/>
          </a:ln>
        </p:spPr>
        <p:txBody>
          <a:bodyPr wrap="none" lIns="99980" tIns="49986" rIns="99980" bIns="49986" rtlCol="0">
            <a:spAutoFit/>
          </a:bodyPr>
          <a:lstStyle/>
          <a:p>
            <a:pPr algn="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5 LSA</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24" name="直接箭头连接符 123"/>
          <p:cNvCxnSpPr/>
          <p:nvPr/>
        </p:nvCxnSpPr>
        <p:spPr bwMode="gray">
          <a:xfrm flipH="1">
            <a:off x="6153512" y="5533185"/>
            <a:ext cx="1527858"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bwMode="gray">
          <a:xfrm flipH="1">
            <a:off x="6047626" y="4830558"/>
            <a:ext cx="1422731" cy="0"/>
          </a:xfrm>
          <a:prstGeom prst="straightConnector1">
            <a:avLst/>
          </a:prstGeom>
          <a:ln w="28575">
            <a:solidFill>
              <a:srgbClr val="EC7061"/>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bwMode="gray">
          <a:xfrm flipH="1">
            <a:off x="2945553" y="5533185"/>
            <a:ext cx="3009332" cy="0"/>
          </a:xfrm>
          <a:prstGeom prst="straightConnector1">
            <a:avLst/>
          </a:prstGeom>
          <a:ln w="19050">
            <a:solidFill>
              <a:srgbClr val="8BC9A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27" name="文本框 126"/>
          <p:cNvSpPr txBox="1"/>
          <p:nvPr/>
        </p:nvSpPr>
        <p:spPr bwMode="gray">
          <a:xfrm>
            <a:off x="3314979" y="5948826"/>
            <a:ext cx="1397579" cy="285614"/>
          </a:xfrm>
          <a:prstGeom prst="rect">
            <a:avLst/>
          </a:prstGeom>
          <a:noFill/>
          <a:ln w="9525">
            <a:noFill/>
            <a:miter lim="800000"/>
            <a:headEnd/>
            <a:tailEnd/>
          </a:ln>
        </p:spPr>
        <p:txBody>
          <a:bodyPr wrap="square" lIns="99980" tIns="49986" rIns="99980" bIns="49986" rtlCol="0">
            <a:spAutoFit/>
          </a:bodyPr>
          <a:lstStyle>
            <a:defPPr>
              <a:defRPr lang="en-US"/>
            </a:defPPr>
            <a:lvl1pPr algn="ctr" defTabSz="1001649" eaLnBrk="0" hangingPunct="0">
              <a:defRPr sz="1400">
                <a:cs typeface="Arial" pitchFamily="34" charset="0"/>
              </a:defRPr>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LSA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3052261" y="5214052"/>
            <a:ext cx="977766" cy="285614"/>
          </a:xfrm>
          <a:prstGeom prst="rect">
            <a:avLst/>
          </a:prstGeom>
          <a:noFill/>
          <a:ln w="9525">
            <a:noFill/>
            <a:miter lim="800000"/>
            <a:headEnd/>
            <a:tailEnd/>
          </a:ln>
        </p:spPr>
        <p:txBody>
          <a:bodyPr wrap="none" lIns="99980" tIns="49986" rIns="99980" bIns="49986" rtlCol="0">
            <a:spAutoFit/>
          </a:bodyPr>
          <a:lstStyle/>
          <a:p>
            <a:pPr algn="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5 LSA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2839817" y="4575967"/>
            <a:ext cx="1190210" cy="285614"/>
          </a:xfrm>
          <a:prstGeom prst="rect">
            <a:avLst/>
          </a:prstGeom>
          <a:noFill/>
          <a:ln w="9525">
            <a:noFill/>
            <a:miter lim="800000"/>
            <a:headEnd/>
            <a:tailEnd/>
          </a:ln>
        </p:spPr>
        <p:txBody>
          <a:bodyPr wrap="square" lIns="99980" tIns="49986" rIns="99980" bIns="49986" rtlCol="0">
            <a:spAutoFit/>
          </a:bodyPr>
          <a:lstStyle/>
          <a:p>
            <a:pPr algn="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LSA</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31" name="直接箭头连接符 130"/>
          <p:cNvCxnSpPr/>
          <p:nvPr/>
        </p:nvCxnSpPr>
        <p:spPr bwMode="gray">
          <a:xfrm flipH="1">
            <a:off x="2945553" y="4911148"/>
            <a:ext cx="1038638" cy="0"/>
          </a:xfrm>
          <a:prstGeom prst="straightConnector1">
            <a:avLst/>
          </a:prstGeom>
          <a:ln w="19050">
            <a:solidFill>
              <a:schemeClr val="accent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2" name="文本框 131"/>
          <p:cNvSpPr txBox="1"/>
          <p:nvPr/>
        </p:nvSpPr>
        <p:spPr bwMode="gray">
          <a:xfrm>
            <a:off x="6881239" y="5948826"/>
            <a:ext cx="1397579" cy="285614"/>
          </a:xfrm>
          <a:prstGeom prst="rect">
            <a:avLst/>
          </a:prstGeom>
          <a:noFill/>
          <a:ln w="9525">
            <a:noFill/>
            <a:miter lim="800000"/>
            <a:headEnd/>
            <a:tailEnd/>
          </a:ln>
        </p:spPr>
        <p:txBody>
          <a:bodyPr wrap="square" lIns="99980" tIns="49986" rIns="99980" bIns="49986" rtlCol="0">
            <a:spAutoFit/>
          </a:bodyPr>
          <a:lstStyle>
            <a:defPPr>
              <a:defRPr lang="en-US"/>
            </a:defPPr>
            <a:lvl1pPr algn="ctr" defTabSz="1001649" eaLnBrk="0" hangingPunct="0">
              <a:defRPr sz="1400">
                <a:cs typeface="Arial" pitchFamily="34" charset="0"/>
              </a:defRPr>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7 LSA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bwMode="gray">
          <a:xfrm>
            <a:off x="4906274" y="5948826"/>
            <a:ext cx="2034252" cy="470280"/>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7 LSA converted into Type 5 LSA</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5" name="Right Arrow 157"/>
          <p:cNvSpPr/>
          <p:nvPr/>
        </p:nvSpPr>
        <p:spPr bwMode="gray">
          <a:xfrm rot="16200000">
            <a:off x="7563278" y="5676369"/>
            <a:ext cx="227543" cy="317369"/>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Right Arrow 157"/>
          <p:cNvSpPr/>
          <p:nvPr/>
        </p:nvSpPr>
        <p:spPr bwMode="gray">
          <a:xfrm rot="16200000">
            <a:off x="3942327" y="5676369"/>
            <a:ext cx="227543" cy="317369"/>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Right Arrow 157"/>
          <p:cNvSpPr/>
          <p:nvPr/>
        </p:nvSpPr>
        <p:spPr bwMode="gray">
          <a:xfrm rot="16200000">
            <a:off x="5821730" y="5676369"/>
            <a:ext cx="227543" cy="317369"/>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p:nvPr/>
        </p:nvCxnSpPr>
        <p:spPr bwMode="gray">
          <a:xfrm>
            <a:off x="4085533" y="4360095"/>
            <a:ext cx="0" cy="1321984"/>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bwMode="gray">
          <a:xfrm>
            <a:off x="5985453" y="4360095"/>
            <a:ext cx="0" cy="1321984"/>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bwMode="gray">
          <a:xfrm>
            <a:off x="7681369" y="4360095"/>
            <a:ext cx="0" cy="1321984"/>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1" name="文本框 140"/>
          <p:cNvSpPr txBox="1"/>
          <p:nvPr/>
        </p:nvSpPr>
        <p:spPr bwMode="gray">
          <a:xfrm>
            <a:off x="6725096" y="5214052"/>
            <a:ext cx="977766" cy="285614"/>
          </a:xfrm>
          <a:prstGeom prst="rect">
            <a:avLst/>
          </a:prstGeom>
          <a:noFill/>
          <a:ln w="9525">
            <a:noFill/>
            <a:miter lim="800000"/>
            <a:headEnd/>
            <a:tailEnd/>
          </a:ln>
        </p:spPr>
        <p:txBody>
          <a:bodyPr wrap="none" lIns="99980" tIns="49986" rIns="99980" bIns="49986" rtlCol="0">
            <a:spAutoFit/>
          </a:bodyPr>
          <a:lstStyle/>
          <a:p>
            <a:pPr algn="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7 LSA</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42" name="直接箭头连接符 141"/>
          <p:cNvCxnSpPr/>
          <p:nvPr/>
        </p:nvCxnSpPr>
        <p:spPr bwMode="gray">
          <a:xfrm flipH="1" flipV="1">
            <a:off x="4780574" y="5228226"/>
            <a:ext cx="169747" cy="312409"/>
          </a:xfrm>
          <a:prstGeom prst="straightConnector1">
            <a:avLst/>
          </a:prstGeom>
          <a:ln w="19050">
            <a:solidFill>
              <a:srgbClr val="8BC9A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43" name="Freeform 222"/>
          <p:cNvSpPr/>
          <p:nvPr/>
        </p:nvSpPr>
        <p:spPr bwMode="gray">
          <a:xfrm rot="6138698">
            <a:off x="7678111" y="4436086"/>
            <a:ext cx="1397289" cy="910335"/>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906490 w 6208470"/>
              <a:gd name="connsiteY6" fmla="*/ 1852025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424230 w 6208472"/>
              <a:gd name="connsiteY6" fmla="*/ 932454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948023 w 6208472"/>
              <a:gd name="connsiteY6" fmla="*/ 1141216 h 2276417"/>
              <a:gd name="connsiteX0" fmla="*/ 1 w 6346370"/>
              <a:gd name="connsiteY0" fmla="*/ 0 h 2410224"/>
              <a:gd name="connsiteX1" fmla="*/ 6028376 w 6346370"/>
              <a:gd name="connsiteY1" fmla="*/ 2055915 h 2410224"/>
              <a:gd name="connsiteX2" fmla="*/ 6107568 w 6346370"/>
              <a:gd name="connsiteY2" fmla="*/ 1952517 h 2410224"/>
              <a:gd name="connsiteX3" fmla="*/ 6346371 w 6346370"/>
              <a:gd name="connsiteY3" fmla="*/ 2410225 h 2410224"/>
              <a:gd name="connsiteX4" fmla="*/ 5803677 w 6346370"/>
              <a:gd name="connsiteY4" fmla="*/ 2168712 h 2410224"/>
              <a:gd name="connsiteX5" fmla="*/ 5962317 w 6346370"/>
              <a:gd name="connsiteY5" fmla="*/ 2092537 h 2410224"/>
              <a:gd name="connsiteX6" fmla="*/ 948023 w 6346370"/>
              <a:gd name="connsiteY6" fmla="*/ 1141216 h 2410224"/>
              <a:gd name="connsiteX0" fmla="*/ 1 w 6346370"/>
              <a:gd name="connsiteY0" fmla="*/ 0 h 2410224"/>
              <a:gd name="connsiteX1" fmla="*/ 6028376 w 6346370"/>
              <a:gd name="connsiteY1" fmla="*/ 2055915 h 2410224"/>
              <a:gd name="connsiteX2" fmla="*/ 6100269 w 6346370"/>
              <a:gd name="connsiteY2" fmla="*/ 1801616 h 2410224"/>
              <a:gd name="connsiteX3" fmla="*/ 6346371 w 6346370"/>
              <a:gd name="connsiteY3" fmla="*/ 2410225 h 2410224"/>
              <a:gd name="connsiteX4" fmla="*/ 5803677 w 6346370"/>
              <a:gd name="connsiteY4" fmla="*/ 2168712 h 2410224"/>
              <a:gd name="connsiteX5" fmla="*/ 5962317 w 6346370"/>
              <a:gd name="connsiteY5" fmla="*/ 2092537 h 2410224"/>
              <a:gd name="connsiteX6" fmla="*/ 948023 w 6346370"/>
              <a:gd name="connsiteY6" fmla="*/ 1141216 h 2410224"/>
              <a:gd name="connsiteX0" fmla="*/ 1 w 6346370"/>
              <a:gd name="connsiteY0" fmla="*/ 0 h 2410224"/>
              <a:gd name="connsiteX1" fmla="*/ 6028376 w 6346370"/>
              <a:gd name="connsiteY1" fmla="*/ 2055915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962317 w 6346370"/>
              <a:gd name="connsiteY5" fmla="*/ 2092537 h 2410224"/>
              <a:gd name="connsiteX6" fmla="*/ 948023 w 6346370"/>
              <a:gd name="connsiteY6" fmla="*/ 1141216 h 2410224"/>
              <a:gd name="connsiteX0" fmla="*/ 1 w 6346370"/>
              <a:gd name="connsiteY0" fmla="*/ 0 h 2410224"/>
              <a:gd name="connsiteX1" fmla="*/ 6028376 w 6346370"/>
              <a:gd name="connsiteY1" fmla="*/ 2055915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5982694 w 6346370"/>
              <a:gd name="connsiteY1" fmla="*/ 1998824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1037991 w 6346370"/>
              <a:gd name="connsiteY6" fmla="*/ 1127604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1037991 w 6346370"/>
              <a:gd name="connsiteY6" fmla="*/ 1127604 h 2410224"/>
              <a:gd name="connsiteX0" fmla="*/ 1 w 6392960"/>
              <a:gd name="connsiteY0" fmla="*/ 0 h 2652648"/>
              <a:gd name="connsiteX1" fmla="*/ 6059180 w 6392960"/>
              <a:gd name="connsiteY1" fmla="*/ 2256725 h 2652648"/>
              <a:gd name="connsiteX2" fmla="*/ 6146859 w 6392960"/>
              <a:gd name="connsiteY2" fmla="*/ 2044040 h 2652648"/>
              <a:gd name="connsiteX3" fmla="*/ 6392961 w 6392960"/>
              <a:gd name="connsiteY3" fmla="*/ 2652649 h 2652648"/>
              <a:gd name="connsiteX4" fmla="*/ 5716395 w 6392960"/>
              <a:gd name="connsiteY4" fmla="*/ 2415389 h 2652648"/>
              <a:gd name="connsiteX5" fmla="*/ 5930995 w 6392960"/>
              <a:gd name="connsiteY5" fmla="*/ 2334749 h 2652648"/>
              <a:gd name="connsiteX6" fmla="*/ 1084581 w 6392960"/>
              <a:gd name="connsiteY6" fmla="*/ 1370028 h 2652648"/>
              <a:gd name="connsiteX0" fmla="*/ 1 w 6392960"/>
              <a:gd name="connsiteY0" fmla="*/ 0 h 2652648"/>
              <a:gd name="connsiteX1" fmla="*/ 6059180 w 6392960"/>
              <a:gd name="connsiteY1" fmla="*/ 2256725 h 2652648"/>
              <a:gd name="connsiteX2" fmla="*/ 6146859 w 6392960"/>
              <a:gd name="connsiteY2" fmla="*/ 2044040 h 2652648"/>
              <a:gd name="connsiteX3" fmla="*/ 6392961 w 6392960"/>
              <a:gd name="connsiteY3" fmla="*/ 2652649 h 2652648"/>
              <a:gd name="connsiteX4" fmla="*/ 5716395 w 6392960"/>
              <a:gd name="connsiteY4" fmla="*/ 2415389 h 2652648"/>
              <a:gd name="connsiteX5" fmla="*/ 5930995 w 6392960"/>
              <a:gd name="connsiteY5" fmla="*/ 2334749 h 2652648"/>
              <a:gd name="connsiteX6" fmla="*/ 784942 w 6392960"/>
              <a:gd name="connsiteY6" fmla="*/ 1533992 h 2652648"/>
              <a:gd name="connsiteX0" fmla="*/ 1 w 6392960"/>
              <a:gd name="connsiteY0" fmla="*/ 0 h 2652648"/>
              <a:gd name="connsiteX1" fmla="*/ 6059180 w 6392960"/>
              <a:gd name="connsiteY1" fmla="*/ 2256725 h 2652648"/>
              <a:gd name="connsiteX2" fmla="*/ 6146859 w 6392960"/>
              <a:gd name="connsiteY2" fmla="*/ 2044040 h 2652648"/>
              <a:gd name="connsiteX3" fmla="*/ 6392961 w 6392960"/>
              <a:gd name="connsiteY3" fmla="*/ 2652649 h 2652648"/>
              <a:gd name="connsiteX4" fmla="*/ 5716395 w 6392960"/>
              <a:gd name="connsiteY4" fmla="*/ 2415389 h 2652648"/>
              <a:gd name="connsiteX5" fmla="*/ 5930995 w 6392960"/>
              <a:gd name="connsiteY5" fmla="*/ 2334749 h 2652648"/>
              <a:gd name="connsiteX6" fmla="*/ 784942 w 6392960"/>
              <a:gd name="connsiteY6" fmla="*/ 1533992 h 265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2960" h="2652648">
                <a:moveTo>
                  <a:pt x="1" y="0"/>
                </a:moveTo>
                <a:cubicBezTo>
                  <a:pt x="2175770" y="355917"/>
                  <a:pt x="4523364" y="1282405"/>
                  <a:pt x="6059180" y="2256725"/>
                </a:cubicBezTo>
                <a:lnTo>
                  <a:pt x="6146859" y="2044040"/>
                </a:lnTo>
                <a:lnTo>
                  <a:pt x="6392961" y="2652649"/>
                </a:lnTo>
                <a:lnTo>
                  <a:pt x="5716395" y="2415389"/>
                </a:lnTo>
                <a:lnTo>
                  <a:pt x="5930995" y="2334749"/>
                </a:lnTo>
                <a:cubicBezTo>
                  <a:pt x="4504175" y="1485161"/>
                  <a:pt x="2766478" y="1224204"/>
                  <a:pt x="784942" y="1533992"/>
                </a:cubicBezTo>
              </a:path>
            </a:pathLst>
          </a:custGeom>
          <a:gradFill flip="none" rotWithShape="1">
            <a:gsLst>
              <a:gs pos="23000">
                <a:schemeClr val="accent1">
                  <a:lumMod val="5000"/>
                  <a:lumOff val="95000"/>
                  <a:alpha val="0"/>
                </a:schemeClr>
              </a:gs>
              <a:gs pos="100000">
                <a:srgbClr val="EC7061"/>
              </a:gs>
            </a:gsLst>
            <a:lin ang="2700000" scaled="1"/>
            <a:tileRect/>
          </a:gradFill>
          <a:ln w="12700">
            <a:gradFill flip="none" rotWithShape="1">
              <a:gsLst>
                <a:gs pos="0">
                  <a:schemeClr val="accent1">
                    <a:lumMod val="0"/>
                    <a:lumOff val="100000"/>
                    <a:alpha val="0"/>
                  </a:schemeClr>
                </a:gs>
                <a:gs pos="86000">
                  <a:srgbClr val="C0000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8536148" y="4852628"/>
            <a:ext cx="1310038" cy="839612"/>
          </a:xfrm>
          <a:prstGeom prst="rect">
            <a:avLst/>
          </a:prstGeom>
          <a:noFill/>
          <a:ln w="9525">
            <a:noFill/>
            <a:miter lim="800000"/>
            <a:headEnd/>
            <a:tailEnd/>
          </a:ln>
        </p:spPr>
        <p:txBody>
          <a:bodyPr wrap="square" lIns="99980" tIns="49986" rIns="99980" bIns="49986" rtlCol="0">
            <a:spAutoFit/>
          </a:bodyPr>
          <a:lstStyle/>
          <a:p>
            <a:pPr algn="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 imports the external route 192.168.3.0/24 to OSPF.</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4438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LSDBs of the NSSA and Totally NSSA</a:t>
            </a:r>
            <a:endParaRPr lang="en-US" altLang="zh-CN" dirty="0">
              <a:sym typeface="Huawei Sans" panose="020C0503030203020204" pitchFamily="34" charset="0"/>
            </a:endParaRPr>
          </a:p>
        </p:txBody>
      </p:sp>
      <p:sp>
        <p:nvSpPr>
          <p:cNvPr id="61" name="矩形 60"/>
          <p:cNvSpPr/>
          <p:nvPr/>
        </p:nvSpPr>
        <p:spPr bwMode="gray">
          <a:xfrm>
            <a:off x="7082659" y="1511321"/>
            <a:ext cx="3991026" cy="2010838"/>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&lt;R5&gt;display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Process 1 with Router ID 10.0.5.5   Area: 0.0.0.2</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62" name="直接连接符 61"/>
          <p:cNvCxnSpPr>
            <a:stCxn id="149" idx="0"/>
          </p:cNvCxnSpPr>
          <p:nvPr/>
        </p:nvCxnSpPr>
        <p:spPr bwMode="gray">
          <a:xfrm flipV="1">
            <a:off x="6506963" y="5262358"/>
            <a:ext cx="0" cy="23866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3" name="直接连接符 62"/>
          <p:cNvCxnSpPr>
            <a:endCxn id="148" idx="0"/>
          </p:cNvCxnSpPr>
          <p:nvPr/>
        </p:nvCxnSpPr>
        <p:spPr bwMode="gray">
          <a:xfrm>
            <a:off x="4818846" y="4735562"/>
            <a:ext cx="0" cy="762984"/>
          </a:xfrm>
          <a:prstGeom prst="line">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4" name="矩形 63"/>
          <p:cNvSpPr/>
          <p:nvPr/>
        </p:nvSpPr>
        <p:spPr bwMode="gray">
          <a:xfrm>
            <a:off x="7075011" y="4360426"/>
            <a:ext cx="3991026" cy="1846371"/>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&lt;R5&gt;display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Process 1 with Router ID 10.0.5.5  Area: 0.0.0.2</a:t>
            </a:r>
          </a:p>
          <a:p>
            <a:pPr fontAlgn="ctr"/>
            <a:r>
              <a:rPr lang="en-US"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87" name="组合 86"/>
          <p:cNvGrpSpPr/>
          <p:nvPr/>
        </p:nvGrpSpPr>
        <p:grpSpPr bwMode="gray">
          <a:xfrm>
            <a:off x="1128262" y="1829524"/>
            <a:ext cx="5653978" cy="1696161"/>
            <a:chOff x="2941422" y="1752686"/>
            <a:chExt cx="7143168" cy="2142911"/>
          </a:xfrm>
        </p:grpSpPr>
        <p:sp>
          <p:nvSpPr>
            <p:cNvPr id="129" name="Oval 6"/>
            <p:cNvSpPr>
              <a:spLocks noChangeArrowheads="1"/>
            </p:cNvSpPr>
            <p:nvPr/>
          </p:nvSpPr>
          <p:spPr bwMode="gray">
            <a:xfrm>
              <a:off x="3358321" y="2732772"/>
              <a:ext cx="1650579" cy="108541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Oval 6"/>
            <p:cNvSpPr>
              <a:spLocks noChangeArrowheads="1"/>
            </p:cNvSpPr>
            <p:nvPr/>
          </p:nvSpPr>
          <p:spPr bwMode="gray">
            <a:xfrm>
              <a:off x="5358186" y="2167685"/>
              <a:ext cx="2122371" cy="14184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Oval 6"/>
            <p:cNvSpPr>
              <a:spLocks noChangeArrowheads="1"/>
            </p:cNvSpPr>
            <p:nvPr/>
          </p:nvSpPr>
          <p:spPr bwMode="gray">
            <a:xfrm>
              <a:off x="7829843" y="2656251"/>
              <a:ext cx="1650579" cy="968628"/>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1422" y="2996345"/>
              <a:ext cx="682230" cy="559428"/>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9739" y="2996345"/>
              <a:ext cx="682230" cy="559428"/>
            </a:xfrm>
            <a:prstGeom prst="rect">
              <a:avLst/>
            </a:prstGeom>
          </p:spPr>
        </p:pic>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0644" y="2996345"/>
              <a:ext cx="682230" cy="559428"/>
            </a:xfrm>
            <a:prstGeom prst="rect">
              <a:avLst/>
            </a:prstGeom>
          </p:spPr>
        </p:pic>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02360" y="2999471"/>
              <a:ext cx="682230" cy="559428"/>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192" y="1752686"/>
              <a:ext cx="682230" cy="559428"/>
            </a:xfrm>
            <a:prstGeom prst="rect">
              <a:avLst/>
            </a:prstGeom>
          </p:spPr>
        </p:pic>
        <p:cxnSp>
          <p:nvCxnSpPr>
            <p:cNvPr id="125" name="直接连接符 124"/>
            <p:cNvCxnSpPr>
              <a:stCxn id="89" idx="3"/>
              <a:endCxn id="119" idx="1"/>
            </p:cNvCxnSpPr>
            <p:nvPr/>
          </p:nvCxnSpPr>
          <p:spPr bwMode="gray">
            <a:xfrm>
              <a:off x="3623652" y="3276059"/>
              <a:ext cx="133608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9" idx="3"/>
              <a:endCxn id="124" idx="2"/>
            </p:cNvCxnSpPr>
            <p:nvPr/>
          </p:nvCxnSpPr>
          <p:spPr bwMode="gray">
            <a:xfrm flipV="1">
              <a:off x="5641968" y="2312114"/>
              <a:ext cx="829338"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24" idx="2"/>
              <a:endCxn id="121" idx="1"/>
            </p:cNvCxnSpPr>
            <p:nvPr/>
          </p:nvCxnSpPr>
          <p:spPr bwMode="gray">
            <a:xfrm>
              <a:off x="6471307" y="2312114"/>
              <a:ext cx="829337"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1" idx="3"/>
              <a:endCxn id="123" idx="1"/>
            </p:cNvCxnSpPr>
            <p:nvPr/>
          </p:nvCxnSpPr>
          <p:spPr bwMode="gray">
            <a:xfrm>
              <a:off x="7982873" y="3276059"/>
              <a:ext cx="1419487" cy="312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bwMode="gray">
            <a:xfrm>
              <a:off x="6104262" y="2903312"/>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p:cNvSpPr txBox="1"/>
            <p:nvPr/>
          </p:nvSpPr>
          <p:spPr bwMode="gray">
            <a:xfrm>
              <a:off x="3876979" y="2903312"/>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bwMode="gray">
            <a:xfrm>
              <a:off x="8316336" y="2808311"/>
              <a:ext cx="840869" cy="816567"/>
            </a:xfrm>
            <a:prstGeom prst="rect">
              <a:avLst/>
            </a:prstGeom>
            <a:noFill/>
          </p:spPr>
          <p:txBody>
            <a:bodyPr wrap="none" rtlCol="0">
              <a:spAutoFit/>
            </a:bodyPr>
            <a:lstStyle/>
            <a:p>
              <a:pPr algn="ct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algn="ctr" fontAlgn="ct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NSSA</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Text Box 18"/>
            <p:cNvSpPr txBox="1">
              <a:spLocks noChangeArrowheads="1"/>
            </p:cNvSpPr>
            <p:nvPr/>
          </p:nvSpPr>
          <p:spPr bwMode="gray">
            <a:xfrm>
              <a:off x="3002197" y="354118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 Box 18"/>
            <p:cNvSpPr txBox="1">
              <a:spLocks noChangeArrowheads="1"/>
            </p:cNvSpPr>
            <p:nvPr/>
          </p:nvSpPr>
          <p:spPr bwMode="gray">
            <a:xfrm>
              <a:off x="4982151" y="3545640"/>
              <a:ext cx="470254"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Text Box 18"/>
            <p:cNvSpPr txBox="1">
              <a:spLocks noChangeArrowheads="1"/>
            </p:cNvSpPr>
            <p:nvPr/>
          </p:nvSpPr>
          <p:spPr bwMode="gray">
            <a:xfrm>
              <a:off x="7346482" y="3541185"/>
              <a:ext cx="470254"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Text Box 18"/>
            <p:cNvSpPr txBox="1">
              <a:spLocks noChangeArrowheads="1"/>
            </p:cNvSpPr>
            <p:nvPr/>
          </p:nvSpPr>
          <p:spPr bwMode="gray">
            <a:xfrm>
              <a:off x="9557144" y="3545640"/>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 Box 18"/>
            <p:cNvSpPr txBox="1">
              <a:spLocks noChangeArrowheads="1"/>
            </p:cNvSpPr>
            <p:nvPr/>
          </p:nvSpPr>
          <p:spPr bwMode="gray">
            <a:xfrm>
              <a:off x="5661205" y="185765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40" name="直接连接符 139"/>
          <p:cNvCxnSpPr>
            <a:stCxn id="123" idx="0"/>
          </p:cNvCxnSpPr>
          <p:nvPr/>
        </p:nvCxnSpPr>
        <p:spPr bwMode="gray">
          <a:xfrm flipV="1">
            <a:off x="6512240" y="2541624"/>
            <a:ext cx="0" cy="27475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a:off x="6285880" y="2528704"/>
            <a:ext cx="43823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42" name="文本框 141"/>
          <p:cNvSpPr txBox="1"/>
          <p:nvPr/>
        </p:nvSpPr>
        <p:spPr bwMode="gray">
          <a:xfrm>
            <a:off x="5634636" y="2186978"/>
            <a:ext cx="1565490" cy="28561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192.168.3.0/24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3" name="矩形 142"/>
          <p:cNvSpPr/>
          <p:nvPr/>
        </p:nvSpPr>
        <p:spPr bwMode="gray">
          <a:xfrm>
            <a:off x="4324630" y="1522445"/>
            <a:ext cx="1815806" cy="647132"/>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 </a:t>
            </a: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nssa</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144" name="直接连接符 143"/>
          <p:cNvCxnSpPr>
            <a:endCxn id="121" idx="0"/>
          </p:cNvCxnSpPr>
          <p:nvPr/>
        </p:nvCxnSpPr>
        <p:spPr bwMode="gray">
          <a:xfrm flipH="1">
            <a:off x="4848684" y="2169577"/>
            <a:ext cx="6468" cy="644331"/>
          </a:xfrm>
          <a:prstGeom prst="line">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grpSp>
        <p:nvGrpSpPr>
          <p:cNvPr id="145" name="组合 144"/>
          <p:cNvGrpSpPr/>
          <p:nvPr/>
        </p:nvGrpSpPr>
        <p:grpSpPr bwMode="gray">
          <a:xfrm>
            <a:off x="1122985" y="4514162"/>
            <a:ext cx="5653978" cy="1696161"/>
            <a:chOff x="2941422" y="1752686"/>
            <a:chExt cx="7143168" cy="2142911"/>
          </a:xfrm>
        </p:grpSpPr>
        <p:sp>
          <p:nvSpPr>
            <p:cNvPr id="155" name="Oval 6"/>
            <p:cNvSpPr>
              <a:spLocks noChangeArrowheads="1"/>
            </p:cNvSpPr>
            <p:nvPr/>
          </p:nvSpPr>
          <p:spPr bwMode="gray">
            <a:xfrm>
              <a:off x="3358321" y="2732772"/>
              <a:ext cx="1650579" cy="108541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Oval 6"/>
            <p:cNvSpPr>
              <a:spLocks noChangeArrowheads="1"/>
            </p:cNvSpPr>
            <p:nvPr/>
          </p:nvSpPr>
          <p:spPr bwMode="gray">
            <a:xfrm>
              <a:off x="5358186" y="2312113"/>
              <a:ext cx="2122371" cy="1273974"/>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Oval 6"/>
            <p:cNvSpPr>
              <a:spLocks noChangeArrowheads="1"/>
            </p:cNvSpPr>
            <p:nvPr/>
          </p:nvSpPr>
          <p:spPr bwMode="gray">
            <a:xfrm>
              <a:off x="7800280" y="2680882"/>
              <a:ext cx="1650579" cy="116193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1422" y="2996345"/>
              <a:ext cx="682230" cy="559428"/>
            </a:xfrm>
            <a:prstGeom prst="rect">
              <a:avLst/>
            </a:prstGeom>
          </p:spPr>
        </p:pic>
        <p:pic>
          <p:nvPicPr>
            <p:cNvPr id="147" name="图片 1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9739" y="2996345"/>
              <a:ext cx="682230" cy="559428"/>
            </a:xfrm>
            <a:prstGeom prst="rect">
              <a:avLst/>
            </a:prstGeom>
          </p:spPr>
        </p:pic>
        <p:pic>
          <p:nvPicPr>
            <p:cNvPr id="148" name="图片 1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0644" y="2996345"/>
              <a:ext cx="682230" cy="559428"/>
            </a:xfrm>
            <a:prstGeom prst="rect">
              <a:avLst/>
            </a:prstGeom>
          </p:spPr>
        </p:pic>
        <p:pic>
          <p:nvPicPr>
            <p:cNvPr id="149" name="图片 1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02360" y="2999471"/>
              <a:ext cx="682230" cy="559428"/>
            </a:xfrm>
            <a:prstGeom prst="rect">
              <a:avLst/>
            </a:prstGeom>
          </p:spPr>
        </p:pic>
        <p:pic>
          <p:nvPicPr>
            <p:cNvPr id="150" name="图片 1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192" y="1752686"/>
              <a:ext cx="682230" cy="559428"/>
            </a:xfrm>
            <a:prstGeom prst="rect">
              <a:avLst/>
            </a:prstGeom>
          </p:spPr>
        </p:pic>
        <p:cxnSp>
          <p:nvCxnSpPr>
            <p:cNvPr id="151" name="直接连接符 150"/>
            <p:cNvCxnSpPr>
              <a:stCxn id="146" idx="3"/>
              <a:endCxn id="147" idx="1"/>
            </p:cNvCxnSpPr>
            <p:nvPr/>
          </p:nvCxnSpPr>
          <p:spPr bwMode="gray">
            <a:xfrm>
              <a:off x="3623652" y="3276059"/>
              <a:ext cx="133608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47" idx="3"/>
              <a:endCxn id="150" idx="2"/>
            </p:cNvCxnSpPr>
            <p:nvPr/>
          </p:nvCxnSpPr>
          <p:spPr bwMode="gray">
            <a:xfrm flipV="1">
              <a:off x="5641968" y="2312114"/>
              <a:ext cx="829338"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50" idx="2"/>
              <a:endCxn id="148" idx="1"/>
            </p:cNvCxnSpPr>
            <p:nvPr/>
          </p:nvCxnSpPr>
          <p:spPr bwMode="gray">
            <a:xfrm>
              <a:off x="6471307" y="2312114"/>
              <a:ext cx="829337" cy="96394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48" idx="3"/>
              <a:endCxn id="149" idx="1"/>
            </p:cNvCxnSpPr>
            <p:nvPr/>
          </p:nvCxnSpPr>
          <p:spPr bwMode="gray">
            <a:xfrm>
              <a:off x="7982873" y="3276059"/>
              <a:ext cx="1419487" cy="312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6" name="文本框 155"/>
            <p:cNvSpPr txBox="1"/>
            <p:nvPr/>
          </p:nvSpPr>
          <p:spPr bwMode="gray">
            <a:xfrm>
              <a:off x="6104262" y="2872910"/>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文本框 157"/>
            <p:cNvSpPr txBox="1"/>
            <p:nvPr/>
          </p:nvSpPr>
          <p:spPr bwMode="gray">
            <a:xfrm>
              <a:off x="3876979" y="2872910"/>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7949876" y="2812110"/>
              <a:ext cx="1452484" cy="816567"/>
            </a:xfrm>
            <a:prstGeom prst="rect">
              <a:avLst/>
            </a:prstGeom>
            <a:noFill/>
            <a:ln>
              <a:noFill/>
            </a:ln>
          </p:spPr>
          <p:txBody>
            <a:bodyPr wrap="none" rtlCol="0">
              <a:spAutoFit/>
            </a:bodyPr>
            <a:lstStyle/>
            <a:p>
              <a:pPr algn="ct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algn="ctr" fontAlgn="ct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Totally NSSA</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 Box 18"/>
            <p:cNvSpPr txBox="1">
              <a:spLocks noChangeArrowheads="1"/>
            </p:cNvSpPr>
            <p:nvPr/>
          </p:nvSpPr>
          <p:spPr bwMode="gray">
            <a:xfrm>
              <a:off x="3002197" y="354118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 Box 18"/>
            <p:cNvSpPr txBox="1">
              <a:spLocks noChangeArrowheads="1"/>
            </p:cNvSpPr>
            <p:nvPr/>
          </p:nvSpPr>
          <p:spPr bwMode="gray">
            <a:xfrm>
              <a:off x="4982151" y="3545640"/>
              <a:ext cx="470254"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 Box 18"/>
            <p:cNvSpPr txBox="1">
              <a:spLocks noChangeArrowheads="1"/>
            </p:cNvSpPr>
            <p:nvPr/>
          </p:nvSpPr>
          <p:spPr bwMode="gray">
            <a:xfrm>
              <a:off x="7346482" y="3541185"/>
              <a:ext cx="470254"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 Box 18"/>
            <p:cNvSpPr txBox="1">
              <a:spLocks noChangeArrowheads="1"/>
            </p:cNvSpPr>
            <p:nvPr/>
          </p:nvSpPr>
          <p:spPr bwMode="gray">
            <a:xfrm>
              <a:off x="9557144" y="3545640"/>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Text Box 18"/>
            <p:cNvSpPr txBox="1">
              <a:spLocks noChangeArrowheads="1"/>
            </p:cNvSpPr>
            <p:nvPr/>
          </p:nvSpPr>
          <p:spPr bwMode="gray">
            <a:xfrm>
              <a:off x="5659963" y="1829303"/>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66" name="直接连接符 165"/>
          <p:cNvCxnSpPr/>
          <p:nvPr/>
        </p:nvCxnSpPr>
        <p:spPr bwMode="gray">
          <a:xfrm>
            <a:off x="6266541" y="5273503"/>
            <a:ext cx="466278"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7" name="矩形 166"/>
          <p:cNvSpPr/>
          <p:nvPr/>
        </p:nvSpPr>
        <p:spPr bwMode="gray">
          <a:xfrm>
            <a:off x="4324629" y="4295083"/>
            <a:ext cx="1815806" cy="659688"/>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 </a:t>
            </a:r>
          </a:p>
          <a:p>
            <a:pPr fontAlgn="ctr"/>
            <a:r>
              <a:rPr lang="en-US" sz="1200" dirty="0" smtClean="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nssa</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no-summary</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8" name="圆角矩形 167"/>
          <p:cNvSpPr/>
          <p:nvPr/>
        </p:nvSpPr>
        <p:spPr bwMode="gray">
          <a:xfrm>
            <a:off x="547896" y="1246604"/>
            <a:ext cx="11096208" cy="2350839"/>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168"/>
          <p:cNvSpPr/>
          <p:nvPr/>
        </p:nvSpPr>
        <p:spPr bwMode="gray">
          <a:xfrm>
            <a:off x="547896" y="4037922"/>
            <a:ext cx="11096208" cy="2350839"/>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文本框 169"/>
          <p:cNvSpPr txBox="1"/>
          <p:nvPr/>
        </p:nvSpPr>
        <p:spPr bwMode="gray">
          <a:xfrm>
            <a:off x="5634636" y="4953137"/>
            <a:ext cx="1565490" cy="28561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192.168.3.0/24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aphicFrame>
        <p:nvGraphicFramePr>
          <p:cNvPr id="171" name="表格 170"/>
          <p:cNvGraphicFramePr>
            <a:graphicFrameLocks noGrp="1"/>
          </p:cNvGraphicFramePr>
          <p:nvPr>
            <p:extLst>
              <p:ext uri="{D42A27DB-BD31-4B8C-83A1-F6EECF244321}">
                <p14:modId xmlns:p14="http://schemas.microsoft.com/office/powerpoint/2010/main" val="3163623136"/>
              </p:ext>
            </p:extLst>
          </p:nvPr>
        </p:nvGraphicFramePr>
        <p:xfrm>
          <a:off x="7140789" y="2289072"/>
          <a:ext cx="3753436" cy="1029954"/>
        </p:xfrm>
        <a:graphic>
          <a:graphicData uri="http://schemas.openxmlformats.org/drawingml/2006/table">
            <a:tbl>
              <a:tblPr>
                <a:tableStyleId>{72833802-FEF1-4C79-8D5D-14CF1EAF98D9}</a:tableStyleId>
              </a:tblPr>
              <a:tblGrid>
                <a:gridCol w="938359"/>
                <a:gridCol w="938359"/>
                <a:gridCol w="938359"/>
                <a:gridCol w="938359"/>
              </a:tblGrid>
              <a:tr h="21926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1926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192.168.3.0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0660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65975">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172" name="表格 171"/>
          <p:cNvGraphicFramePr>
            <a:graphicFrameLocks noGrp="1"/>
          </p:cNvGraphicFramePr>
          <p:nvPr>
            <p:extLst>
              <p:ext uri="{D42A27DB-BD31-4B8C-83A1-F6EECF244321}">
                <p14:modId xmlns:p14="http://schemas.microsoft.com/office/powerpoint/2010/main" val="589281448"/>
              </p:ext>
            </p:extLst>
          </p:nvPr>
        </p:nvGraphicFramePr>
        <p:xfrm>
          <a:off x="7165961" y="5113379"/>
          <a:ext cx="3635350" cy="875251"/>
        </p:xfrm>
        <a:graphic>
          <a:graphicData uri="http://schemas.openxmlformats.org/drawingml/2006/table">
            <a:tbl>
              <a:tblPr>
                <a:tableStyleId>{72833802-FEF1-4C79-8D5D-14CF1EAF98D9}</a:tableStyleId>
              </a:tblPr>
              <a:tblGrid>
                <a:gridCol w="791568"/>
                <a:gridCol w="1128718"/>
                <a:gridCol w="923496"/>
                <a:gridCol w="791568"/>
              </a:tblGrid>
              <a:tr h="240799">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11484">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11484">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192.168.3.0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11484">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2656902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OSPF LSA Review</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79017137"/>
              </p:ext>
            </p:extLst>
          </p:nvPr>
        </p:nvGraphicFramePr>
        <p:xfrm>
          <a:off x="772160" y="1278389"/>
          <a:ext cx="10647680" cy="3522914"/>
        </p:xfrm>
        <a:graphic>
          <a:graphicData uri="http://schemas.openxmlformats.org/drawingml/2006/table">
            <a:tbl>
              <a:tblPr firstRow="1" bandRow="1">
                <a:tableStyleId>{5940675A-B579-460E-94D1-54222C63F5DA}</a:tableStyleId>
              </a:tblPr>
              <a:tblGrid>
                <a:gridCol w="685203"/>
                <a:gridCol w="2423168"/>
                <a:gridCol w="7539309"/>
              </a:tblGrid>
              <a:tr h="256937">
                <a:tc>
                  <a:txBody>
                    <a:bodyPr/>
                    <a:lstStyle/>
                    <a:p>
                      <a:pPr algn="ctr" fontAlgn="ctr"/>
                      <a:r>
                        <a:rPr lang="en-US" sz="14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4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4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383474">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Router-LSA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Every router on an OSPF network generates Router-LSAs. A Router-LSA describes a router's link state and cost and can be flooded only in the area that the interface belongs to.</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r>
              <a:tr h="418920">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Network-LSA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DR generates Network-LSAs. A Network-LSA describes all the routers that establish adjacencies with the DR on the MA network to which the DR is connected and the DR itself. The LSA can be flooded only in the area to which the interface belongs.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r>
              <a:tr h="38347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Network-summary-LSA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ABR generates Network-summary-LSAs. A Network-summary-LSA describes the route to the destination network segment of an area. It is used to transmit inter-area routes.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8347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ASBR-summary-LSA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ABR generates ASBR-summary-LSAs. An ASBR-Summary-LSA describes routes to an ASBR, and is equivalent to a host route to an ASBR.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8347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AS-external-LSA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ASBR generates AS-external-LSAs. An AS-external-LSA describes routes to destinations outside an AS.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53861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 LSA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ASBR generates NSSA LSAs. An NSSA LSA describes routes to destinations outside an AS. NSSA LSAs have similar functions as AS-external-LSAs, but are flooded in different areas. NSSA LSAs can be flooded only in the NSSA and cannot enter area 0. The ABR in the NSSA converts Type 7 LSAs into Type 5 LSAs and injects them into area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文本框 5"/>
          <p:cNvSpPr txBox="1"/>
          <p:nvPr/>
        </p:nvSpPr>
        <p:spPr bwMode="gray">
          <a:xfrm>
            <a:off x="741679" y="4906581"/>
            <a:ext cx="10708642" cy="1061829"/>
          </a:xfrm>
          <a:prstGeom prst="rect">
            <a:avLst/>
          </a:prstGeom>
          <a:solidFill>
            <a:srgbClr val="FFFFCC"/>
          </a:solidFill>
          <a:ln>
            <a:solidFill>
              <a:srgbClr val="FFC000"/>
            </a:solidFill>
          </a:ln>
        </p:spPr>
        <p:txBody>
          <a:bodyPr wrap="square" rtlCol="0">
            <a:spAutoFit/>
          </a:bodyPr>
          <a:lstStyle/>
          <a:p>
            <a:pPr marL="285750" lvl="1" indent="-285750" fontAlgn="ctr">
              <a:lnSpc>
                <a:spcPct val="15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use of special areas reduces the LSDB size on the device, thus preventing device performance from deteriorating and minimizing the impact of network faults.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fontAlgn="ctr">
              <a:lnSpc>
                <a:spcPct val="15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How to reduce LSA flooding and LSDB size in a common area to optimize the OSPF network while ensuring IP reachability?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041418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133"/>
          <p:cNvSpPr>
            <a:spLocks noGrp="1"/>
          </p:cNvSpPr>
          <p:nvPr>
            <p:ph type="body" sz="quarter" idx="10"/>
          </p:nvPr>
        </p:nvSpPr>
        <p:spPr>
          <a:xfrm>
            <a:off x="451878" y="1242453"/>
            <a:ext cx="5637252" cy="4680000"/>
          </a:xfrm>
        </p:spPr>
        <p:txBody>
          <a:bodyPr/>
          <a:lstStyle/>
          <a:p>
            <a:pPr marL="0" indent="0">
              <a:buNone/>
            </a:pPr>
            <a:r>
              <a:rPr lang="en-US" sz="1800" dirty="0" smtClean="0">
                <a:sym typeface="Huawei Sans" panose="020C0503030203020204" pitchFamily="34" charset="0"/>
              </a:rPr>
              <a:t>OSPF synchronizes LSDBs by exchanging LSAs. After receiving LSAs, a router processes the LSAs according to the following principles: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If the received LSA does not exist in the local LSDB, the router updates the LSDB and floods the LSA.</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If the LSA already exists in the local LSDB but an update is received, the router updates the LSDB and floods the LSA.</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If the received LSA is the same as that in the LSDB, the router ignores the LSA and does not flood it.</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If the received LSA is damaged, for example, the checksum is incorrect, the router does not accept it.</a:t>
            </a:r>
            <a:endParaRPr lang="en-US" altLang="zh-CN" sz="16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133" name="标题 132"/>
          <p:cNvSpPr>
            <a:spLocks noGrp="1"/>
          </p:cNvSpPr>
          <p:nvPr>
            <p:ph type="title"/>
          </p:nvPr>
        </p:nvSpPr>
        <p:spPr/>
        <p:txBody>
          <a:bodyPr/>
          <a:lstStyle/>
          <a:p>
            <a:r>
              <a:rPr lang="en-US" smtClean="0">
                <a:sym typeface="Huawei Sans" panose="020C0503030203020204" pitchFamily="34" charset="0"/>
              </a:rPr>
              <a:t>LSA Processing on a Router</a:t>
            </a:r>
            <a:endParaRPr lang="en-US" altLang="zh-CN" dirty="0">
              <a:sym typeface="Huawei Sans" panose="020C0503030203020204" pitchFamily="34" charset="0"/>
            </a:endParaRPr>
          </a:p>
        </p:txBody>
      </p:sp>
      <p:grpSp>
        <p:nvGrpSpPr>
          <p:cNvPr id="4" name="组合 3"/>
          <p:cNvGrpSpPr/>
          <p:nvPr/>
        </p:nvGrpSpPr>
        <p:grpSpPr bwMode="gray">
          <a:xfrm>
            <a:off x="6156072" y="1395171"/>
            <a:ext cx="5571096" cy="4793116"/>
            <a:chOff x="6143193" y="1305018"/>
            <a:chExt cx="5571096" cy="4793116"/>
          </a:xfrm>
        </p:grpSpPr>
        <p:sp>
          <p:nvSpPr>
            <p:cNvPr id="36" name="圆角矩形 35"/>
            <p:cNvSpPr/>
            <p:nvPr/>
          </p:nvSpPr>
          <p:spPr bwMode="gray">
            <a:xfrm>
              <a:off x="6143193" y="1305018"/>
              <a:ext cx="2196244"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Receive multiple instances of an LSA</a:t>
              </a:r>
              <a:endParaRPr kumimoji="0" lang="en-US" altLang="zh-CN" sz="90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菱形 37"/>
            <p:cNvSpPr/>
            <p:nvPr/>
          </p:nvSpPr>
          <p:spPr bwMode="gray">
            <a:xfrm>
              <a:off x="6143193" y="2079012"/>
              <a:ext cx="2196244" cy="75608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 the sequence number the same?</a:t>
              </a:r>
              <a:endParaRPr lang="en-US"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413223" y="3171664"/>
              <a:ext cx="1656184"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 the checksum the same?</a:t>
              </a:r>
              <a:endParaRPr lang="en-US"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菱形 39"/>
            <p:cNvSpPr/>
            <p:nvPr/>
          </p:nvSpPr>
          <p:spPr bwMode="gray">
            <a:xfrm>
              <a:off x="6143193" y="3968821"/>
              <a:ext cx="2196244"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Max Age=3600s</a:t>
              </a:r>
              <a:endParaRPr kumimoji="0" lang="en-US" altLang="zh-CN" sz="90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矩形 40"/>
            <p:cNvSpPr/>
            <p:nvPr/>
          </p:nvSpPr>
          <p:spPr bwMode="gray">
            <a:xfrm>
              <a:off x="6413223" y="5494766"/>
              <a:ext cx="1656184"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received LAS is better</a:t>
              </a:r>
              <a:endParaRPr lang="en-US"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a:stCxn id="36" idx="2"/>
              <a:endCxn id="38" idx="0"/>
            </p:cNvCxnSpPr>
            <p:nvPr/>
          </p:nvCxnSpPr>
          <p:spPr bwMode="gray">
            <a:xfrm>
              <a:off x="7241315" y="1701062"/>
              <a:ext cx="0" cy="3779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直接箭头连接符 42"/>
            <p:cNvCxnSpPr>
              <a:stCxn id="38" idx="2"/>
              <a:endCxn id="39" idx="0"/>
            </p:cNvCxnSpPr>
            <p:nvPr/>
          </p:nvCxnSpPr>
          <p:spPr bwMode="gray">
            <a:xfrm>
              <a:off x="7241315" y="2835096"/>
              <a:ext cx="0" cy="33656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4" name="直接箭头连接符 43"/>
            <p:cNvCxnSpPr>
              <a:stCxn id="39" idx="2"/>
              <a:endCxn id="40" idx="0"/>
            </p:cNvCxnSpPr>
            <p:nvPr/>
          </p:nvCxnSpPr>
          <p:spPr bwMode="gray">
            <a:xfrm>
              <a:off x="7241315" y="3567708"/>
              <a:ext cx="0" cy="40111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5" name="直接箭头连接符 44"/>
            <p:cNvCxnSpPr>
              <a:stCxn id="40" idx="2"/>
              <a:endCxn id="41" idx="0"/>
            </p:cNvCxnSpPr>
            <p:nvPr/>
          </p:nvCxnSpPr>
          <p:spPr bwMode="gray">
            <a:xfrm>
              <a:off x="7241315" y="4616893"/>
              <a:ext cx="0" cy="87787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6" name="直接箭头连接符 45"/>
            <p:cNvCxnSpPr>
              <a:stCxn id="38" idx="3"/>
              <a:endCxn id="50" idx="1"/>
            </p:cNvCxnSpPr>
            <p:nvPr/>
          </p:nvCxnSpPr>
          <p:spPr bwMode="gray">
            <a:xfrm>
              <a:off x="8339437" y="2457054"/>
              <a:ext cx="60618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7" name="文本框 46"/>
            <p:cNvSpPr txBox="1"/>
            <p:nvPr/>
          </p:nvSpPr>
          <p:spPr bwMode="gray">
            <a:xfrm>
              <a:off x="7359802" y="2847994"/>
              <a:ext cx="245827"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7359802" y="3650622"/>
              <a:ext cx="245827"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8492022" y="2207748"/>
              <a:ext cx="226591"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8945622" y="2169022"/>
              <a:ext cx="1656183" cy="57606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larger sequence number is preferred.</a:t>
              </a:r>
              <a:endParaRPr lang="en-US"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a:stCxn id="40" idx="3"/>
              <a:endCxn id="56" idx="1"/>
            </p:cNvCxnSpPr>
            <p:nvPr/>
          </p:nvCxnSpPr>
          <p:spPr bwMode="gray">
            <a:xfrm>
              <a:off x="8339437" y="4292857"/>
              <a:ext cx="36911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2" name="文本框 51"/>
            <p:cNvSpPr txBox="1"/>
            <p:nvPr/>
          </p:nvSpPr>
          <p:spPr bwMode="gray">
            <a:xfrm>
              <a:off x="8492022" y="2923764"/>
              <a:ext cx="226591"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8945622" y="3081654"/>
              <a:ext cx="1656184" cy="57606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larger checksum is preferred.</a:t>
              </a:r>
              <a:endParaRPr lang="en-US"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8492022" y="3652044"/>
              <a:ext cx="226591"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10601805" y="4701871"/>
              <a:ext cx="1112484" cy="57606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A smaller Max Age value is preferred</a:t>
              </a:r>
              <a:endParaRPr kumimoji="0" lang="en-US" altLang="zh-CN" sz="90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菱形 55"/>
            <p:cNvSpPr/>
            <p:nvPr/>
          </p:nvSpPr>
          <p:spPr bwMode="gray">
            <a:xfrm>
              <a:off x="8708549" y="3968821"/>
              <a:ext cx="2196244"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36000" rIns="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矩形 56"/>
            <p:cNvSpPr/>
            <p:nvPr/>
          </p:nvSpPr>
          <p:spPr bwMode="gray">
            <a:xfrm>
              <a:off x="8978579" y="5406874"/>
              <a:ext cx="1656184" cy="69126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The received LSAs are considered the same and the LSA that is received first is reserved</a:t>
              </a:r>
              <a:endParaRPr kumimoji="0" lang="en-US" altLang="zh-CN" sz="90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8" name="直接箭头连接符 57"/>
            <p:cNvCxnSpPr>
              <a:stCxn id="56" idx="2"/>
              <a:endCxn id="57" idx="0"/>
            </p:cNvCxnSpPr>
            <p:nvPr/>
          </p:nvCxnSpPr>
          <p:spPr bwMode="gray">
            <a:xfrm>
              <a:off x="9806671" y="4616893"/>
              <a:ext cx="0" cy="78998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9" name="文本框 58"/>
            <p:cNvSpPr txBox="1"/>
            <p:nvPr/>
          </p:nvSpPr>
          <p:spPr bwMode="gray">
            <a:xfrm>
              <a:off x="8492022" y="4385803"/>
              <a:ext cx="226591"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a:stCxn id="39" idx="3"/>
              <a:endCxn id="53" idx="1"/>
            </p:cNvCxnSpPr>
            <p:nvPr/>
          </p:nvCxnSpPr>
          <p:spPr bwMode="gray">
            <a:xfrm>
              <a:off x="8069407" y="3369686"/>
              <a:ext cx="87621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2" name="任意多边形 61"/>
            <p:cNvSpPr/>
            <p:nvPr/>
          </p:nvSpPr>
          <p:spPr bwMode="gray">
            <a:xfrm>
              <a:off x="10897111" y="4292194"/>
              <a:ext cx="445352" cy="411480"/>
            </a:xfrm>
            <a:custGeom>
              <a:avLst/>
              <a:gdLst>
                <a:gd name="connsiteX0" fmla="*/ 0 w 457200"/>
                <a:gd name="connsiteY0" fmla="*/ 0 h 411480"/>
                <a:gd name="connsiteX1" fmla="*/ 457200 w 457200"/>
                <a:gd name="connsiteY1" fmla="*/ 0 h 411480"/>
                <a:gd name="connsiteX2" fmla="*/ 457200 w 457200"/>
                <a:gd name="connsiteY2" fmla="*/ 411480 h 411480"/>
              </a:gdLst>
              <a:ahLst/>
              <a:cxnLst>
                <a:cxn ang="0">
                  <a:pos x="connsiteX0" y="connsiteY0"/>
                </a:cxn>
                <a:cxn ang="0">
                  <a:pos x="connsiteX1" y="connsiteY1"/>
                </a:cxn>
                <a:cxn ang="0">
                  <a:pos x="connsiteX2" y="connsiteY2"/>
                </a:cxn>
              </a:cxnLst>
              <a:rect l="l" t="t" r="r" b="b"/>
              <a:pathLst>
                <a:path w="457200" h="411480">
                  <a:moveTo>
                    <a:pt x="0" y="0"/>
                  </a:moveTo>
                  <a:lnTo>
                    <a:pt x="457200" y="0"/>
                  </a:lnTo>
                  <a:lnTo>
                    <a:pt x="457200" y="411480"/>
                  </a:ln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10923529" y="4385803"/>
              <a:ext cx="226591"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7359802" y="4742864"/>
              <a:ext cx="245827"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9423398" y="4742864"/>
              <a:ext cx="245827" cy="211203"/>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8847999" y="3995661"/>
              <a:ext cx="1970755" cy="594393"/>
            </a:xfrm>
            <a:prstGeom prst="rect">
              <a:avLst/>
            </a:prstGeom>
          </p:spPr>
          <p:txBody>
            <a:bodyPr wrap="square">
              <a:spAutoFit/>
            </a:bodyPr>
            <a:lstStyle/>
            <a:p>
              <a:pPr algn="ctr" defTabSz="914400" fontAlgn="ctr">
                <a:lnSpc>
                  <a:spcPct val="90000"/>
                </a:lnSpc>
                <a:spcBef>
                  <a:spcPct val="0"/>
                </a:spcBef>
                <a:spcAft>
                  <a:spcPct val="0"/>
                </a:spcAft>
              </a:pPr>
              <a:r>
                <a:rPr lang="en-US" altLang="zh-CN" sz="900" dirty="0">
                  <a:latin typeface="Huawei Sans" panose="020C0503030203020204" pitchFamily="34" charset="0"/>
                  <a:ea typeface="方正兰亭黑简体" panose="02000000000000000000" pitchFamily="2" charset="-122"/>
                  <a:sym typeface="Huawei Sans" panose="020C0503030203020204" pitchFamily="34" charset="0"/>
                </a:rPr>
                <a:t>Does the </a:t>
              </a:r>
              <a:endParaRPr lang="en-US" altLang="zh-CN" sz="9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400" fontAlgn="ctr">
                <a:lnSpc>
                  <a:spcPct val="90000"/>
                </a:lnSpc>
                <a:spcBef>
                  <a:spcPct val="0"/>
                </a:spcBef>
                <a:spcAft>
                  <a:spcPct val="0"/>
                </a:spcAft>
              </a:pPr>
              <a:r>
                <a:rPr lang="en-US" altLang="zh-CN" sz="900" dirty="0" smtClean="0">
                  <a:latin typeface="Huawei Sans" panose="020C0503030203020204" pitchFamily="34" charset="0"/>
                  <a:ea typeface="方正兰亭黑简体" panose="02000000000000000000" pitchFamily="2" charset="-122"/>
                  <a:sym typeface="Huawei Sans" panose="020C0503030203020204" pitchFamily="34" charset="0"/>
                </a:rPr>
                <a:t>difference </a:t>
              </a:r>
              <a:r>
                <a:rPr lang="en-US" altLang="zh-CN" sz="900" dirty="0">
                  <a:latin typeface="Huawei Sans" panose="020C0503030203020204" pitchFamily="34" charset="0"/>
                  <a:ea typeface="方正兰亭黑简体" panose="02000000000000000000" pitchFamily="2" charset="-122"/>
                  <a:sym typeface="Huawei Sans" panose="020C0503030203020204" pitchFamily="34" charset="0"/>
                </a:rPr>
                <a:t>between Max Age values exceed 15 </a:t>
              </a:r>
              <a:endParaRPr lang="en-US" altLang="zh-CN" sz="9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400" fontAlgn="ctr">
                <a:lnSpc>
                  <a:spcPct val="90000"/>
                </a:lnSpc>
                <a:spcBef>
                  <a:spcPct val="0"/>
                </a:spcBef>
                <a:spcAft>
                  <a:spcPct val="0"/>
                </a:spcAft>
              </a:pPr>
              <a:r>
                <a:rPr lang="en-US" altLang="zh-CN" sz="900" dirty="0" smtClean="0">
                  <a:latin typeface="Huawei Sans" panose="020C0503030203020204" pitchFamily="34" charset="0"/>
                  <a:ea typeface="方正兰亭黑简体" panose="02000000000000000000" pitchFamily="2" charset="-122"/>
                  <a:sym typeface="Huawei Sans" panose="020C0503030203020204" pitchFamily="34" charset="0"/>
                </a:rPr>
                <a:t>minutes</a:t>
              </a:r>
              <a:r>
                <a:rPr lang="en-US" altLang="zh-CN" sz="9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9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0213764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Stub Area and Totally Stub Area</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NSSA and Totally NSSA</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Summarization of Inter-Area and External Routes</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Features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44790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占位符 42"/>
          <p:cNvSpPr>
            <a:spLocks noGrp="1"/>
          </p:cNvSpPr>
          <p:nvPr>
            <p:ph type="body" sz="quarter" idx="10"/>
          </p:nvPr>
        </p:nvSpPr>
        <p:spPr/>
        <p:txBody>
          <a:bodyPr/>
          <a:lstStyle/>
          <a:p>
            <a:r>
              <a:rPr lang="en-US" sz="1400" dirty="0" smtClean="0">
                <a:sym typeface="Huawei Sans" panose="020C0503030203020204" pitchFamily="34" charset="0"/>
              </a:rPr>
              <a:t>Route summarization indicates that a group of routes with the same prefix is summarized into one route to reduce the size of the routing table and optimize the usage of device resources. The routes before summarization are called refined or specific routes, the route summarized by the group of routes is called summarized route.</a:t>
            </a:r>
            <a:endParaRPr lang="en-US" altLang="zh-CN" sz="1400" dirty="0" smtClean="0">
              <a:sym typeface="Huawei Sans" panose="020C0503030203020204" pitchFamily="34" charset="0"/>
            </a:endParaRPr>
          </a:p>
          <a:p>
            <a:r>
              <a:rPr lang="en-US" sz="1400" dirty="0" smtClean="0">
                <a:sym typeface="Huawei Sans" panose="020C0503030203020204" pitchFamily="34" charset="0"/>
              </a:rPr>
              <a:t>OSPF route summarization:</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Route summarization on an ABR: Inter-area routes are summarized.</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Route summarization on an ASBR: Imported external routes are summarized.</a:t>
            </a:r>
            <a:endParaRPr lang="en-US" altLang="zh-CN" sz="12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Route Summarization on an ABR</a:t>
            </a:r>
            <a:endParaRPr lang="en-US" altLang="zh-CN" dirty="0">
              <a:sym typeface="Huawei Sans" panose="020C0503030203020204" pitchFamily="34" charset="0"/>
            </a:endParaRPr>
          </a:p>
        </p:txBody>
      </p:sp>
      <p:cxnSp>
        <p:nvCxnSpPr>
          <p:cNvPr id="37" name="直接连接符 36"/>
          <p:cNvCxnSpPr>
            <a:stCxn id="42" idx="0"/>
          </p:cNvCxnSpPr>
          <p:nvPr/>
        </p:nvCxnSpPr>
        <p:spPr bwMode="gray">
          <a:xfrm flipV="1">
            <a:off x="3446602" y="4072675"/>
            <a:ext cx="0" cy="1323891"/>
          </a:xfrm>
          <a:prstGeom prst="line">
            <a:avLst/>
          </a:prstGeom>
          <a:solidFill>
            <a:schemeClr val="accent1"/>
          </a:solidFill>
          <a:ln w="28575" cap="flat" cmpd="sng" algn="ctr">
            <a:solidFill>
              <a:srgbClr val="EC7061"/>
            </a:solidFill>
            <a:prstDash val="sysDot"/>
            <a:round/>
            <a:headEnd type="none" w="med" len="med"/>
            <a:tailEnd type="none" w="med" len="med"/>
          </a:ln>
          <a:effectLst/>
        </p:spPr>
      </p:cxnSp>
      <p:grpSp>
        <p:nvGrpSpPr>
          <p:cNvPr id="40" name="组合 39"/>
          <p:cNvGrpSpPr/>
          <p:nvPr/>
        </p:nvGrpSpPr>
        <p:grpSpPr bwMode="gray">
          <a:xfrm>
            <a:off x="525442" y="4412182"/>
            <a:ext cx="5044039" cy="1946389"/>
            <a:chOff x="40951" y="1690362"/>
            <a:chExt cx="5044039" cy="1946389"/>
          </a:xfrm>
        </p:grpSpPr>
        <p:sp>
          <p:nvSpPr>
            <p:cNvPr id="51" name="Oval 6"/>
            <p:cNvSpPr>
              <a:spLocks noChangeArrowheads="1"/>
            </p:cNvSpPr>
            <p:nvPr/>
          </p:nvSpPr>
          <p:spPr bwMode="gray">
            <a:xfrm>
              <a:off x="40951" y="2053575"/>
              <a:ext cx="2761847" cy="1583176"/>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6"/>
            <p:cNvSpPr>
              <a:spLocks noChangeArrowheads="1"/>
            </p:cNvSpPr>
            <p:nvPr/>
          </p:nvSpPr>
          <p:spPr bwMode="gray">
            <a:xfrm>
              <a:off x="3007491" y="2018843"/>
              <a:ext cx="1679904" cy="1122698"/>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5528" y="2674746"/>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92111" y="2674746"/>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4990" y="2674746"/>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18551" y="1690362"/>
              <a:ext cx="540000" cy="442800"/>
            </a:xfrm>
            <a:prstGeom prst="rect">
              <a:avLst/>
            </a:prstGeom>
          </p:spPr>
        </p:pic>
        <p:cxnSp>
          <p:nvCxnSpPr>
            <p:cNvPr id="48" name="直接连接符 47"/>
            <p:cNvCxnSpPr>
              <a:stCxn id="41" idx="3"/>
              <a:endCxn id="42" idx="1"/>
            </p:cNvCxnSpPr>
            <p:nvPr/>
          </p:nvCxnSpPr>
          <p:spPr bwMode="gray">
            <a:xfrm>
              <a:off x="2045528" y="2896146"/>
              <a:ext cx="64658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2" idx="3"/>
              <a:endCxn id="46" idx="2"/>
            </p:cNvCxnSpPr>
            <p:nvPr/>
          </p:nvCxnSpPr>
          <p:spPr bwMode="gray">
            <a:xfrm flipV="1">
              <a:off x="3232111" y="2133162"/>
              <a:ext cx="656440" cy="76298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6" idx="2"/>
              <a:endCxn id="45" idx="1"/>
            </p:cNvCxnSpPr>
            <p:nvPr/>
          </p:nvCxnSpPr>
          <p:spPr bwMode="gray">
            <a:xfrm>
              <a:off x="3888551" y="2133162"/>
              <a:ext cx="656439" cy="76298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3598027" y="2701054"/>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050803" y="2643306"/>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8"/>
            <p:cNvSpPr txBox="1">
              <a:spLocks noChangeArrowheads="1"/>
            </p:cNvSpPr>
            <p:nvPr/>
          </p:nvSpPr>
          <p:spPr bwMode="gray">
            <a:xfrm>
              <a:off x="1553633" y="3106000"/>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 Box 18"/>
            <p:cNvSpPr txBox="1">
              <a:spLocks noChangeArrowheads="1"/>
            </p:cNvSpPr>
            <p:nvPr/>
          </p:nvSpPr>
          <p:spPr bwMode="gray">
            <a:xfrm>
              <a:off x="2709851" y="3109525"/>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 Box 18"/>
            <p:cNvSpPr txBox="1">
              <a:spLocks noChangeArrowheads="1"/>
            </p:cNvSpPr>
            <p:nvPr/>
          </p:nvSpPr>
          <p:spPr bwMode="gray">
            <a:xfrm>
              <a:off x="4581272" y="3105999"/>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18"/>
            <p:cNvSpPr txBox="1">
              <a:spLocks noChangeArrowheads="1"/>
            </p:cNvSpPr>
            <p:nvPr/>
          </p:nvSpPr>
          <p:spPr bwMode="gray">
            <a:xfrm>
              <a:off x="3438420" y="2074303"/>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a:stCxn id="41" idx="1"/>
            </p:cNvCxnSpPr>
            <p:nvPr/>
          </p:nvCxnSpPr>
          <p:spPr bwMode="gray">
            <a:xfrm flipH="1">
              <a:off x="1273989" y="2896146"/>
              <a:ext cx="231539"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gray">
            <a:xfrm>
              <a:off x="1284263" y="2664472"/>
              <a:ext cx="0" cy="54106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207294" y="2359739"/>
              <a:ext cx="1162498" cy="1015663"/>
            </a:xfrm>
            <a:prstGeom prst="rect">
              <a:avLst/>
            </a:prstGeom>
            <a:noFill/>
            <a:ln>
              <a:noFill/>
            </a:ln>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172.16.0.0/24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172.16.1.0/24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172.16.2.0/24</a:t>
              </a:r>
            </a:p>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172.16.7.0/24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 name="AutoShape 17"/>
          <p:cNvSpPr>
            <a:spLocks noChangeArrowheads="1"/>
          </p:cNvSpPr>
          <p:nvPr/>
        </p:nvSpPr>
        <p:spPr bwMode="gray">
          <a:xfrm>
            <a:off x="533804" y="3541309"/>
            <a:ext cx="4668545" cy="686485"/>
          </a:xfrm>
          <a:prstGeom prst="roundRect">
            <a:avLst>
              <a:gd name="adj" fmla="val 0"/>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[R2-ospf-1]area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[R2-ospf-1-area-0.0.0.1]</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-summary 172.16.0.0 255.255.248.0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9506242" y="2345371"/>
            <a:ext cx="2235416" cy="2153273"/>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Sum-Net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172.16.0.0        10.0.2.2 </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6612140" y="2345370"/>
            <a:ext cx="2615498" cy="2153273"/>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172.16.0.0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172.16.1.0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172.16.2.0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172.16.3.0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172.16.4.0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172.16.5.0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172.16.6.0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Sum-Net   172.16.7.0      10.0.2.2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5789882" y="4899788"/>
            <a:ext cx="5951776" cy="1393610"/>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marL="285750" indent="-285750" algn="l" fontAlgn="ctr">
              <a:lnSpc>
                <a:spcPct val="150000"/>
              </a:lnSpc>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After route summarization, R2 (ABR) advertises only the summarized route 172.16.0.0/21 to area 0.</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lgn="l" fontAlgn="ctr">
              <a:lnSpc>
                <a:spcPct val="150000"/>
              </a:lnSpc>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If the network segment corresponding to a specific route flaps (Up/Down), the impact of the topology change is limited to area 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ight Arrow 157"/>
          <p:cNvSpPr/>
          <p:nvPr/>
        </p:nvSpPr>
        <p:spPr bwMode="gray">
          <a:xfrm>
            <a:off x="9251447" y="3237280"/>
            <a:ext cx="2309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6841709" y="4498643"/>
            <a:ext cx="2156360"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Before route summarization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9598669" y="4515094"/>
            <a:ext cx="2050561"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After route summarization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08374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a:xfrm>
            <a:off x="1031295" y="4957156"/>
            <a:ext cx="10714618" cy="831600"/>
          </a:xfrm>
        </p:spPr>
        <p:txBody>
          <a:bodyPr/>
          <a:lstStyle/>
          <a:p>
            <a:r>
              <a:rPr lang="en-US" dirty="0" smtClean="0">
                <a:sym typeface="Huawei Sans" panose="020C0503030203020204" pitchFamily="34" charset="0"/>
              </a:rPr>
              <a:t>OSPF Special Areas and Other Features</a:t>
            </a:r>
            <a:endParaRPr 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dirty="0"/>
          </a:p>
        </p:txBody>
      </p:sp>
    </p:spTree>
    <p:extLst>
      <p:ext uri="{BB962C8B-B14F-4D97-AF65-F5344CB8AC3E}">
        <p14:creationId xmlns:p14="http://schemas.microsoft.com/office/powerpoint/2010/main" val="512957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540685"/>
          </a:xfrm>
        </p:spPr>
        <p:txBody>
          <a:bodyPr/>
          <a:lstStyle/>
          <a:p>
            <a:r>
              <a:rPr lang="en-US" altLang="zh-CN" sz="1600" dirty="0" smtClean="0">
                <a:sym typeface="Huawei Sans" panose="020C0503030203020204" pitchFamily="34" charset="0"/>
              </a:rPr>
              <a:t>After route summarization is configured on an ASBR, the ASBR summarizes the external routes imported by itself.</a:t>
            </a:r>
          </a:p>
          <a:p>
            <a:r>
              <a:rPr lang="en-US" altLang="zh-CN" sz="1600" dirty="0" smtClean="0">
                <a:sym typeface="Huawei Sans" panose="020C0503030203020204" pitchFamily="34" charset="0"/>
              </a:rPr>
              <a:t>An ASBR in an NSSA can also summarize the external routes imported into the NSSA.</a:t>
            </a:r>
          </a:p>
          <a:p>
            <a:r>
              <a:rPr lang="en-US" altLang="zh-CN" sz="1600" dirty="0" smtClean="0">
                <a:sym typeface="Huawei Sans" panose="020C0503030203020204" pitchFamily="34" charset="0"/>
              </a:rPr>
              <a:t>In an NSSA, the ABR translates Type 7 LSAs to Type 5 LSAs. In this case, the ABR is also an ASBR. If route summarization is configured, the ABR summarizes Type 5 LSAs converted from Type 7 LSAs.</a:t>
            </a:r>
          </a:p>
          <a:p>
            <a:endParaRPr lang="zh-CN" altLang="en-US" sz="1600" dirty="0"/>
          </a:p>
        </p:txBody>
      </p:sp>
      <p:sp>
        <p:nvSpPr>
          <p:cNvPr id="3" name="标题 2"/>
          <p:cNvSpPr>
            <a:spLocks noGrp="1"/>
          </p:cNvSpPr>
          <p:nvPr>
            <p:ph type="title"/>
          </p:nvPr>
        </p:nvSpPr>
        <p:spPr/>
        <p:txBody>
          <a:bodyPr/>
          <a:lstStyle/>
          <a:p>
            <a:r>
              <a:rPr lang="en-US" smtClean="0">
                <a:sym typeface="Huawei Sans" panose="020C0503030203020204" pitchFamily="34" charset="0"/>
              </a:rPr>
              <a:t>Route Summarization on an ASBR</a:t>
            </a:r>
            <a:endParaRPr lang="en-US" altLang="zh-CN" dirty="0">
              <a:sym typeface="Huawei Sans" panose="020C0503030203020204" pitchFamily="34" charset="0"/>
            </a:endParaRPr>
          </a:p>
        </p:txBody>
      </p:sp>
      <p:sp>
        <p:nvSpPr>
          <p:cNvPr id="90" name="矩形 89"/>
          <p:cNvSpPr/>
          <p:nvPr/>
        </p:nvSpPr>
        <p:spPr bwMode="gray">
          <a:xfrm>
            <a:off x="6711528" y="3107765"/>
            <a:ext cx="3346728" cy="3052401"/>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0.0.0.0  </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1" name="表格 90"/>
          <p:cNvGraphicFramePr>
            <a:graphicFrameLocks noGrp="1"/>
          </p:cNvGraphicFramePr>
          <p:nvPr>
            <p:extLst>
              <p:ext uri="{D42A27DB-BD31-4B8C-83A1-F6EECF244321}">
                <p14:modId xmlns:p14="http://schemas.microsoft.com/office/powerpoint/2010/main" val="39245371"/>
              </p:ext>
            </p:extLst>
          </p:nvPr>
        </p:nvGraphicFramePr>
        <p:xfrm>
          <a:off x="6665571" y="4137281"/>
          <a:ext cx="2920947" cy="769620"/>
        </p:xfrm>
        <a:graphic>
          <a:graphicData uri="http://schemas.openxmlformats.org/drawingml/2006/table">
            <a:tbl>
              <a:tblPr>
                <a:tableStyleId>{72833802-FEF1-4C79-8D5D-14CF1EAF98D9}</a:tableStyleId>
              </a:tblPr>
              <a:tblGrid>
                <a:gridCol w="813047"/>
                <a:gridCol w="1159345"/>
                <a:gridCol w="948555"/>
              </a:tblGrid>
              <a:tr h="166131">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66131">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66131">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172.19.0.0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66131">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NSSA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172.18.0.0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92" name="表格 91"/>
          <p:cNvGraphicFramePr>
            <a:graphicFrameLocks noGrp="1"/>
          </p:cNvGraphicFramePr>
          <p:nvPr>
            <p:extLst>
              <p:ext uri="{D42A27DB-BD31-4B8C-83A1-F6EECF244321}">
                <p14:modId xmlns:p14="http://schemas.microsoft.com/office/powerpoint/2010/main" val="871180650"/>
              </p:ext>
            </p:extLst>
          </p:nvPr>
        </p:nvGraphicFramePr>
        <p:xfrm>
          <a:off x="6830644" y="5185106"/>
          <a:ext cx="2755873" cy="872384"/>
        </p:xfrm>
        <a:graphic>
          <a:graphicData uri="http://schemas.openxmlformats.org/drawingml/2006/table">
            <a:tbl>
              <a:tblPr>
                <a:tableStyleId>{72833802-FEF1-4C79-8D5D-14CF1EAF98D9}</a:tableStyleId>
              </a:tblPr>
              <a:tblGrid>
                <a:gridCol w="782573"/>
                <a:gridCol w="1123263"/>
                <a:gridCol w="850037"/>
              </a:tblGrid>
              <a:tr h="21809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1809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External</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172.19.0.0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1809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External</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172.18.0.0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1809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External</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172.17.0.0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pSp>
        <p:nvGrpSpPr>
          <p:cNvPr id="7" name="组合 6"/>
          <p:cNvGrpSpPr/>
          <p:nvPr/>
        </p:nvGrpSpPr>
        <p:grpSpPr bwMode="gray">
          <a:xfrm>
            <a:off x="487137" y="2912123"/>
            <a:ext cx="5619468" cy="3452396"/>
            <a:chOff x="435621" y="2950760"/>
            <a:chExt cx="5619468" cy="3452396"/>
          </a:xfrm>
        </p:grpSpPr>
        <p:sp>
          <p:nvSpPr>
            <p:cNvPr id="58" name="Oval 6"/>
            <p:cNvSpPr>
              <a:spLocks noChangeArrowheads="1"/>
            </p:cNvSpPr>
            <p:nvPr/>
          </p:nvSpPr>
          <p:spPr bwMode="gray">
            <a:xfrm>
              <a:off x="769249" y="4471785"/>
              <a:ext cx="1223938" cy="706067"/>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6"/>
            <p:cNvSpPr>
              <a:spLocks noChangeArrowheads="1"/>
            </p:cNvSpPr>
            <p:nvPr/>
          </p:nvSpPr>
          <p:spPr bwMode="gray">
            <a:xfrm>
              <a:off x="2204728" y="4110614"/>
              <a:ext cx="1679904" cy="1067238"/>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6"/>
            <p:cNvSpPr>
              <a:spLocks noChangeArrowheads="1"/>
            </p:cNvSpPr>
            <p:nvPr/>
          </p:nvSpPr>
          <p:spPr bwMode="gray">
            <a:xfrm>
              <a:off x="4043153" y="4537897"/>
              <a:ext cx="1302227" cy="845088"/>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V="1">
              <a:off x="3137791" y="4854959"/>
              <a:ext cx="714256" cy="547379"/>
            </a:xfrm>
            <a:prstGeom prst="line">
              <a:avLst/>
            </a:prstGeom>
            <a:solidFill>
              <a:schemeClr val="accent1"/>
            </a:solidFill>
            <a:ln w="28575" cap="flat" cmpd="sng" algn="ctr">
              <a:solidFill>
                <a:srgbClr val="C00000"/>
              </a:solidFill>
              <a:prstDash val="sysDot"/>
              <a:round/>
              <a:headEnd type="none" w="med" len="med"/>
              <a:tailEnd type="none" w="med" len="med"/>
            </a:ln>
            <a:effectLst/>
          </p:spPr>
        </p:cxnSp>
        <p:cxnSp>
          <p:nvCxnSpPr>
            <p:cNvPr id="49" name="直接连接符 48"/>
            <p:cNvCxnSpPr/>
            <p:nvPr/>
          </p:nvCxnSpPr>
          <p:spPr bwMode="gray">
            <a:xfrm flipV="1">
              <a:off x="4289257" y="5102423"/>
              <a:ext cx="1056123" cy="857934"/>
            </a:xfrm>
            <a:prstGeom prst="line">
              <a:avLst/>
            </a:prstGeom>
            <a:solidFill>
              <a:schemeClr val="accent1"/>
            </a:solidFill>
            <a:ln w="28575" cap="flat" cmpd="sng" algn="ctr">
              <a:solidFill>
                <a:srgbClr val="99DFF9"/>
              </a:solidFill>
              <a:prstDash val="sysDot"/>
              <a:round/>
              <a:headEnd type="none" w="med" len="med"/>
              <a:tailEnd type="none" w="med" len="med"/>
            </a:ln>
            <a:effectLst/>
          </p:spPr>
        </p:cxnSp>
        <p:cxnSp>
          <p:nvCxnSpPr>
            <p:cNvPr id="50" name="直接连接符 49"/>
            <p:cNvCxnSpPr>
              <a:stCxn id="54" idx="0"/>
            </p:cNvCxnSpPr>
            <p:nvPr/>
          </p:nvCxnSpPr>
          <p:spPr bwMode="gray">
            <a:xfrm flipV="1">
              <a:off x="3044680" y="3393560"/>
              <a:ext cx="0" cy="343434"/>
            </a:xfrm>
            <a:prstGeom prst="line">
              <a:avLst/>
            </a:prstGeom>
            <a:solidFill>
              <a:schemeClr val="accent1"/>
            </a:solidFill>
            <a:ln w="28575" cap="flat" cmpd="sng" algn="ctr">
              <a:solidFill>
                <a:srgbClr val="EC7061"/>
              </a:solidFill>
              <a:prstDash val="sysDot"/>
              <a:round/>
              <a:headEnd type="none" w="med" len="med"/>
              <a:tailEnd type="none" w="med" len="med"/>
            </a:ln>
            <a:effectLst/>
          </p:spPr>
        </p:cxn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5621" y="4721378"/>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48240" y="4721378"/>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1119" y="4721378"/>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74680" y="3736994"/>
              <a:ext cx="540000" cy="442800"/>
            </a:xfrm>
            <a:prstGeom prst="rect">
              <a:avLst/>
            </a:prstGeom>
          </p:spPr>
        </p:pic>
        <p:cxnSp>
          <p:nvCxnSpPr>
            <p:cNvPr id="55" name="直接连接符 54"/>
            <p:cNvCxnSpPr>
              <a:stCxn id="51" idx="3"/>
              <a:endCxn id="52" idx="1"/>
            </p:cNvCxnSpPr>
            <p:nvPr/>
          </p:nvCxnSpPr>
          <p:spPr bwMode="gray">
            <a:xfrm>
              <a:off x="975621" y="4942778"/>
              <a:ext cx="872619"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2" idx="3"/>
              <a:endCxn id="54" idx="2"/>
            </p:cNvCxnSpPr>
            <p:nvPr/>
          </p:nvCxnSpPr>
          <p:spPr bwMode="gray">
            <a:xfrm flipV="1">
              <a:off x="2388240" y="4179794"/>
              <a:ext cx="656440" cy="76298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4" idx="2"/>
              <a:endCxn id="53" idx="1"/>
            </p:cNvCxnSpPr>
            <p:nvPr/>
          </p:nvCxnSpPr>
          <p:spPr bwMode="gray">
            <a:xfrm>
              <a:off x="3044680" y="4179794"/>
              <a:ext cx="656439" cy="76298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2754156" y="4635707"/>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1083690" y="4635707"/>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 Box 18"/>
            <p:cNvSpPr txBox="1">
              <a:spLocks noChangeArrowheads="1"/>
            </p:cNvSpPr>
            <p:nvPr/>
          </p:nvSpPr>
          <p:spPr bwMode="gray">
            <a:xfrm>
              <a:off x="709762" y="515263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 Box 18"/>
            <p:cNvSpPr txBox="1">
              <a:spLocks noChangeArrowheads="1"/>
            </p:cNvSpPr>
            <p:nvPr/>
          </p:nvSpPr>
          <p:spPr bwMode="gray">
            <a:xfrm>
              <a:off x="1865980" y="5156157"/>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18"/>
            <p:cNvSpPr txBox="1">
              <a:spLocks noChangeArrowheads="1"/>
            </p:cNvSpPr>
            <p:nvPr/>
          </p:nvSpPr>
          <p:spPr bwMode="gray">
            <a:xfrm>
              <a:off x="3737401" y="5152631"/>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 Box 18"/>
            <p:cNvSpPr txBox="1">
              <a:spLocks noChangeArrowheads="1"/>
            </p:cNvSpPr>
            <p:nvPr/>
          </p:nvSpPr>
          <p:spPr bwMode="gray">
            <a:xfrm>
              <a:off x="2594549" y="4120935"/>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54" idx="1"/>
            </p:cNvCxnSpPr>
            <p:nvPr/>
          </p:nvCxnSpPr>
          <p:spPr bwMode="gray">
            <a:xfrm flipH="1">
              <a:off x="2388240" y="3958394"/>
              <a:ext cx="38644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a:off x="2388240" y="3685695"/>
              <a:ext cx="0" cy="54106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bwMode="gray">
            <a:xfrm>
              <a:off x="1238260" y="3540728"/>
              <a:ext cx="1128835" cy="830997"/>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172.17.0.0/24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172.17.1.0/24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172.17.2.0/24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172.17.7.0/24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58502" y="4721378"/>
              <a:ext cx="540000" cy="442800"/>
            </a:xfrm>
            <a:prstGeom prst="rect">
              <a:avLst/>
            </a:prstGeom>
          </p:spPr>
        </p:pic>
        <p:cxnSp>
          <p:nvCxnSpPr>
            <p:cNvPr id="77" name="直接连接符 76"/>
            <p:cNvCxnSpPr>
              <a:stCxn id="53" idx="3"/>
              <a:endCxn id="75" idx="1"/>
            </p:cNvCxnSpPr>
            <p:nvPr/>
          </p:nvCxnSpPr>
          <p:spPr bwMode="gray">
            <a:xfrm>
              <a:off x="4241119" y="4942778"/>
              <a:ext cx="91738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9" name="Text Box 18"/>
            <p:cNvSpPr txBox="1">
              <a:spLocks noChangeArrowheads="1"/>
            </p:cNvSpPr>
            <p:nvPr/>
          </p:nvSpPr>
          <p:spPr bwMode="gray">
            <a:xfrm>
              <a:off x="5207785" y="5152631"/>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4849468" y="3853974"/>
              <a:ext cx="1128835" cy="646331"/>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172.18.0.0/24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172.18.1.0/24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172.18.7.0/24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4434505" y="4569032"/>
              <a:ext cx="665567" cy="646331"/>
            </a:xfrm>
            <a:prstGeom prst="rect">
              <a:avLst/>
            </a:prstGeom>
            <a:noFill/>
            <a:ln>
              <a:noFill/>
            </a:ln>
          </p:spPr>
          <p:txBody>
            <a:bodyPr wrap="none" rtlCol="0">
              <a:spAutoFit/>
            </a:bodyPr>
            <a:lstStyle/>
            <a:p>
              <a:pP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NSSA</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a:endCxn id="75" idx="0"/>
            </p:cNvCxnSpPr>
            <p:nvPr/>
          </p:nvCxnSpPr>
          <p:spPr bwMode="gray">
            <a:xfrm>
              <a:off x="5428502" y="4471784"/>
              <a:ext cx="0" cy="24959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5112545" y="4480432"/>
              <a:ext cx="54000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5" name="AutoShape 17"/>
            <p:cNvSpPr>
              <a:spLocks noChangeArrowheads="1"/>
            </p:cNvSpPr>
            <p:nvPr/>
          </p:nvSpPr>
          <p:spPr bwMode="gray">
            <a:xfrm>
              <a:off x="726523" y="5402338"/>
              <a:ext cx="3316629" cy="441836"/>
            </a:xfrm>
            <a:prstGeom prst="roundRect">
              <a:avLst>
                <a:gd name="adj" fmla="val 0"/>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asbr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-summary 172.18.0.0 255.255.248.0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AutoShape 17"/>
            <p:cNvSpPr>
              <a:spLocks noChangeArrowheads="1"/>
            </p:cNvSpPr>
            <p:nvPr/>
          </p:nvSpPr>
          <p:spPr bwMode="gray">
            <a:xfrm>
              <a:off x="2774680" y="5960356"/>
              <a:ext cx="3280409" cy="442800"/>
            </a:xfrm>
            <a:prstGeom prst="roundRect">
              <a:avLst>
                <a:gd name="adj" fmla="val 0"/>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asbr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-summary 172.19.0.0 255.255.248.0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3509092" y="3853974"/>
              <a:ext cx="1128835" cy="646331"/>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172.19.0.0/24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172.19.1.0/24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172.19.7.0/24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p:cNvCxnSpPr/>
            <p:nvPr/>
          </p:nvCxnSpPr>
          <p:spPr bwMode="gray">
            <a:xfrm>
              <a:off x="3993022" y="4471784"/>
              <a:ext cx="0" cy="24959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a:off x="3749257" y="4480432"/>
              <a:ext cx="54000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94" name="AutoShape 17"/>
            <p:cNvSpPr>
              <a:spLocks noChangeArrowheads="1"/>
            </p:cNvSpPr>
            <p:nvPr/>
          </p:nvSpPr>
          <p:spPr bwMode="gray">
            <a:xfrm>
              <a:off x="1525916" y="2950760"/>
              <a:ext cx="3112011" cy="442800"/>
            </a:xfrm>
            <a:prstGeom prst="roundRect">
              <a:avLst>
                <a:gd name="adj" fmla="val 0"/>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asbr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-summary 172.17.0.0 255.255.248.0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828125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Stub Area and Totally Stub Area</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NSSA and Totally NSSA</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Summarization of Inter-Area and External Routes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OSPF Features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647263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451877" y="1242453"/>
            <a:ext cx="11306175" cy="1775297"/>
          </a:xfrm>
        </p:spPr>
        <p:txBody>
          <a:bodyPr/>
          <a:lstStyle/>
          <a:p>
            <a:r>
              <a:rPr lang="en-US" altLang="zh-CN" sz="1800" dirty="0" smtClean="0">
                <a:sym typeface="Huawei Sans" panose="020C0503030203020204" pitchFamily="34" charset="0"/>
              </a:rPr>
              <a:t>This can enhance the networking adaptability of OSPF and reduce system resource consumption.</a:t>
            </a:r>
          </a:p>
          <a:p>
            <a:r>
              <a:rPr lang="en-US" altLang="zh-CN" sz="1800" dirty="0" smtClean="0">
                <a:sym typeface="Huawei Sans" panose="020C0503030203020204" pitchFamily="34" charset="0"/>
              </a:rPr>
              <a:t>A silent interface has the following features:</a:t>
            </a:r>
          </a:p>
          <a:p>
            <a:pPr lvl="1"/>
            <a:r>
              <a:rPr lang="en-US" altLang="zh-CN" sz="1600" dirty="0" smtClean="0">
                <a:sym typeface="Huawei Sans" panose="020C0503030203020204" pitchFamily="34" charset="0"/>
              </a:rPr>
              <a:t>A silent interface does not receive or send OSPF packets.</a:t>
            </a:r>
          </a:p>
          <a:p>
            <a:pPr lvl="1"/>
            <a:r>
              <a:rPr lang="en-US" altLang="zh-CN" sz="1600" dirty="0" smtClean="0">
                <a:sym typeface="Huawei Sans" panose="020C0503030203020204" pitchFamily="34" charset="0"/>
              </a:rPr>
              <a:t>Direct routes of a silent interface can still be advertised.</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Silent Interface</a:t>
            </a:r>
            <a:endParaRPr lang="en-US" altLang="zh-CN" dirty="0">
              <a:sym typeface="Huawei Sans" panose="020C0503030203020204" pitchFamily="34" charset="0"/>
            </a:endParaRPr>
          </a:p>
        </p:txBody>
      </p:sp>
      <p:sp>
        <p:nvSpPr>
          <p:cNvPr id="42" name="矩形 41"/>
          <p:cNvSpPr/>
          <p:nvPr/>
        </p:nvSpPr>
        <p:spPr bwMode="gray">
          <a:xfrm>
            <a:off x="6567522" y="1906073"/>
            <a:ext cx="5183416" cy="1914398"/>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interface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0/0/1</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 10.0.13.1 (GigabitEthernet0/0/1)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Cost: 1       State: Waiting    Type: Broadcast    MTU: 1500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Designated Router: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Backup Designated Router: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Timers: Hello 10 , Dead 40 , Poll  120 , Retransmit 5 , Transmit Delay 1 </a:t>
            </a:r>
          </a:p>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Silent interface, No hellos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506353" y="3428712"/>
            <a:ext cx="5244546" cy="2188686"/>
            <a:chOff x="668422" y="3239148"/>
            <a:chExt cx="5244546" cy="2188686"/>
          </a:xfrm>
        </p:grpSpPr>
        <p:sp>
          <p:nvSpPr>
            <p:cNvPr id="24" name="Oval 6"/>
            <p:cNvSpPr>
              <a:spLocks noChangeArrowheads="1"/>
            </p:cNvSpPr>
            <p:nvPr/>
          </p:nvSpPr>
          <p:spPr bwMode="gray">
            <a:xfrm>
              <a:off x="1170332" y="4510957"/>
              <a:ext cx="2071340" cy="65514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0347" y="4694760"/>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37890" y="4694760"/>
              <a:ext cx="540000" cy="442800"/>
            </a:xfrm>
            <a:prstGeom prst="rect">
              <a:avLst/>
            </a:prstGeom>
          </p:spPr>
        </p:pic>
        <p:cxnSp>
          <p:nvCxnSpPr>
            <p:cNvPr id="23" name="直接连接符 22"/>
            <p:cNvCxnSpPr>
              <a:stCxn id="21" idx="3"/>
              <a:endCxn id="22" idx="1"/>
            </p:cNvCxnSpPr>
            <p:nvPr/>
          </p:nvCxnSpPr>
          <p:spPr bwMode="gray">
            <a:xfrm>
              <a:off x="1380347" y="4916160"/>
              <a:ext cx="105754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1498223" y="4653438"/>
              <a:ext cx="66556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8"/>
            <p:cNvSpPr txBox="1">
              <a:spLocks noChangeArrowheads="1"/>
            </p:cNvSpPr>
            <p:nvPr/>
          </p:nvSpPr>
          <p:spPr bwMode="gray">
            <a:xfrm>
              <a:off x="888452" y="5150835"/>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8"/>
            <p:cNvSpPr txBox="1">
              <a:spLocks noChangeArrowheads="1"/>
            </p:cNvSpPr>
            <p:nvPr/>
          </p:nvSpPr>
          <p:spPr bwMode="gray">
            <a:xfrm>
              <a:off x="2455630" y="5150835"/>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箭头连接符 29"/>
            <p:cNvCxnSpPr>
              <a:stCxn id="22" idx="3"/>
              <a:endCxn id="43" idx="1"/>
            </p:cNvCxnSpPr>
            <p:nvPr/>
          </p:nvCxnSpPr>
          <p:spPr bwMode="gray">
            <a:xfrm>
              <a:off x="2977890" y="4916160"/>
              <a:ext cx="2216222" cy="0"/>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2" name="TextBox 153"/>
            <p:cNvSpPr txBox="1"/>
            <p:nvPr/>
          </p:nvSpPr>
          <p:spPr bwMode="gray">
            <a:xfrm>
              <a:off x="5015256" y="5150835"/>
              <a:ext cx="897712" cy="246221"/>
            </a:xfrm>
            <a:prstGeom prst="rect">
              <a:avLst/>
            </a:prstGeom>
            <a:noFill/>
          </p:spPr>
          <p:txBody>
            <a:bodyPr wrap="square" rtlCol="0">
              <a:sp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Server</a:t>
              </a:r>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53"/>
            <p:cNvSpPr txBox="1"/>
            <p:nvPr/>
          </p:nvSpPr>
          <p:spPr bwMode="gray">
            <a:xfrm>
              <a:off x="2864054" y="4684216"/>
              <a:ext cx="897712" cy="246221"/>
            </a:xfrm>
            <a:prstGeom prst="rect">
              <a:avLst/>
            </a:prstGeom>
            <a:noFill/>
          </p:spPr>
          <p:txBody>
            <a:bodyPr wrap="square" rtlCol="0">
              <a:spAutoFit/>
            </a:bodyPr>
            <a:lstStyle/>
            <a:p>
              <a:pPr algn="ct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GE 0/0/1</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3498887" y="4999060"/>
              <a:ext cx="121539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192.168.4.0/24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668422" y="3239148"/>
              <a:ext cx="4078935" cy="950883"/>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[R1-ospf-1]area 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[R1-ospf-1-area-0.0.0.0]network 192.168.4.0 0.0.0.255</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[R1-ospf-1]silent-interface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22" idx="0"/>
              <a:endCxn id="36" idx="2"/>
            </p:cNvCxnSpPr>
            <p:nvPr/>
          </p:nvCxnSpPr>
          <p:spPr bwMode="gray">
            <a:xfrm flipV="1">
              <a:off x="2707890" y="4190031"/>
              <a:ext cx="0" cy="504729"/>
            </a:xfrm>
            <a:prstGeom prst="line">
              <a:avLst/>
            </a:prstGeom>
            <a:solidFill>
              <a:schemeClr val="accent1"/>
            </a:solidFill>
            <a:ln w="28575" cap="flat" cmpd="sng" algn="ctr">
              <a:solidFill>
                <a:srgbClr val="EC7061"/>
              </a:solidFill>
              <a:prstDash val="sysDot"/>
              <a:round/>
              <a:headEnd type="none" w="med" len="med"/>
              <a:tailEnd type="none" w="med" len="med"/>
            </a:ln>
            <a:effectLst/>
          </p:spPr>
        </p:cxnSp>
        <p:pic>
          <p:nvPicPr>
            <p:cNvPr id="43" name="图片 4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94112" y="4694760"/>
              <a:ext cx="540000" cy="442800"/>
            </a:xfrm>
            <a:prstGeom prst="rect">
              <a:avLst/>
            </a:prstGeom>
          </p:spPr>
        </p:pic>
      </p:grpSp>
      <p:sp>
        <p:nvSpPr>
          <p:cNvPr id="44" name="文本框 43"/>
          <p:cNvSpPr txBox="1"/>
          <p:nvPr/>
        </p:nvSpPr>
        <p:spPr bwMode="gray">
          <a:xfrm>
            <a:off x="6567523" y="3750260"/>
            <a:ext cx="5190530" cy="2631490"/>
          </a:xfrm>
          <a:prstGeom prst="rect">
            <a:avLst/>
          </a:prstGeom>
          <a:noFill/>
        </p:spPr>
        <p:txBody>
          <a:bodyPr wrap="square" rtlCol="0">
            <a:spAutoFit/>
          </a:bodyPr>
          <a:lstStyle/>
          <a:p>
            <a:pPr marL="171450" indent="-171450" fontAlgn="ctr">
              <a:lnSpc>
                <a:spcPts val="2400"/>
              </a:lnSpc>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 of R1 is on the network segment configured using the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command.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2400"/>
              </a:lnSpc>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route to the interface is advertised to OSPF so that other devices can access the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2400"/>
              </a:lnSpc>
              <a:spcAft>
                <a:spcPts val="3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interface is not connected to any other OSPF router, so the administrator configures the interface as a silent interface. The interface does not send or receive Hello packets, which prevents the performance of the server from deteriorating.</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646843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2"/>
          <p:cNvSpPr>
            <a:spLocks noGrp="1"/>
          </p:cNvSpPr>
          <p:nvPr>
            <p:ph type="body" sz="quarter" idx="10"/>
          </p:nvPr>
        </p:nvSpPr>
        <p:spPr bwMode="gray">
          <a:xfrm>
            <a:off x="451877" y="1242453"/>
            <a:ext cx="11306175" cy="2278081"/>
          </a:xfrm>
        </p:spPr>
        <p:txBody>
          <a:bodyPr/>
          <a:lstStyle/>
          <a:p>
            <a:r>
              <a:rPr lang="en-US" sz="1600" dirty="0" smtClean="0">
                <a:sym typeface="Huawei Sans" panose="020C0503030203020204" pitchFamily="34" charset="0"/>
              </a:rPr>
              <a:t>OSPF supports packet authentication. Only the OSPF packets that pass the authentication can be received.</a:t>
            </a:r>
            <a:endParaRPr lang="en-US" altLang="zh-CN" sz="1600" dirty="0" smtClean="0">
              <a:sym typeface="Huawei Sans" panose="020C0503030203020204" pitchFamily="34" charset="0"/>
            </a:endParaRPr>
          </a:p>
          <a:p>
            <a:r>
              <a:rPr lang="en-US" sz="1600" dirty="0" smtClean="0">
                <a:sym typeface="Huawei Sans" panose="020C0503030203020204" pitchFamily="34" charset="0"/>
              </a:rPr>
              <a:t>The router supports two OSPF packet authentication modes. When both modes are available, the interface authentication mode is preferred.</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Area authentication: The authentication mode and password on all routers in the same area must be the same.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Interface authentication: The authentication mode and password of the interfaces directly connected to neighboring routers must be the same.</a:t>
            </a:r>
            <a:endParaRPr lang="en-US" altLang="zh-CN" sz="14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OSPF Packet Authentication</a:t>
            </a:r>
            <a:endParaRPr lang="en-US" dirty="0">
              <a:sym typeface="Huawei Sans" panose="020C0503030203020204" pitchFamily="34" charset="0"/>
            </a:endParaRPr>
          </a:p>
        </p:txBody>
      </p:sp>
      <p:cxnSp>
        <p:nvCxnSpPr>
          <p:cNvPr id="26" name="直接连接符 25"/>
          <p:cNvCxnSpPr>
            <a:stCxn id="34" idx="3"/>
          </p:cNvCxnSpPr>
          <p:nvPr/>
        </p:nvCxnSpPr>
        <p:spPr bwMode="gray">
          <a:xfrm flipV="1">
            <a:off x="6351835" y="4159565"/>
            <a:ext cx="702089" cy="1139352"/>
          </a:xfrm>
          <a:prstGeom prst="line">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4" idx="1"/>
            <a:endCxn id="49" idx="2"/>
          </p:cNvCxnSpPr>
          <p:nvPr/>
        </p:nvCxnSpPr>
        <p:spPr bwMode="gray">
          <a:xfrm flipH="1" flipV="1">
            <a:off x="3331075" y="3989850"/>
            <a:ext cx="2480760" cy="1309067"/>
          </a:xfrm>
          <a:prstGeom prst="line">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5915919" y="4066438"/>
            <a:ext cx="5621312" cy="667966"/>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[R2-ospf-1]area 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[R2-ospf-1-area-0.0.0.0]authentication-mode simple cipher Huawei</a:t>
            </a:r>
          </a:p>
        </p:txBody>
      </p:sp>
      <p:grpSp>
        <p:nvGrpSpPr>
          <p:cNvPr id="32" name="组合 31"/>
          <p:cNvGrpSpPr/>
          <p:nvPr/>
        </p:nvGrpSpPr>
        <p:grpSpPr bwMode="gray">
          <a:xfrm>
            <a:off x="4040367" y="4821137"/>
            <a:ext cx="4590317" cy="925153"/>
            <a:chOff x="491612" y="1976602"/>
            <a:chExt cx="4590317" cy="925153"/>
          </a:xfrm>
        </p:grpSpPr>
        <p:sp>
          <p:nvSpPr>
            <p:cNvPr id="37" name="Oval 6"/>
            <p:cNvSpPr>
              <a:spLocks noChangeArrowheads="1"/>
            </p:cNvSpPr>
            <p:nvPr/>
          </p:nvSpPr>
          <p:spPr bwMode="gray">
            <a:xfrm>
              <a:off x="643102" y="1976602"/>
              <a:ext cx="1828803" cy="81349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6"/>
            <p:cNvSpPr>
              <a:spLocks noChangeArrowheads="1"/>
            </p:cNvSpPr>
            <p:nvPr/>
          </p:nvSpPr>
          <p:spPr bwMode="gray">
            <a:xfrm>
              <a:off x="2741905" y="1976602"/>
              <a:ext cx="1807360" cy="81349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1612" y="2232982"/>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63080" y="2232982"/>
              <a:ext cx="540000" cy="442800"/>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2807" y="2232982"/>
              <a:ext cx="540000" cy="442800"/>
            </a:xfrm>
            <a:prstGeom prst="rect">
              <a:avLst/>
            </a:prstGeom>
          </p:spPr>
        </p:pic>
        <p:cxnSp>
          <p:nvCxnSpPr>
            <p:cNvPr id="36" name="直接连接符 35"/>
            <p:cNvCxnSpPr>
              <a:stCxn id="33" idx="3"/>
              <a:endCxn id="34" idx="1"/>
            </p:cNvCxnSpPr>
            <p:nvPr/>
          </p:nvCxnSpPr>
          <p:spPr bwMode="gray">
            <a:xfrm>
              <a:off x="1031612" y="2454382"/>
              <a:ext cx="1231468"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gray">
            <a:xfrm>
              <a:off x="1267218" y="2198002"/>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18"/>
            <p:cNvSpPr txBox="1">
              <a:spLocks noChangeArrowheads="1"/>
            </p:cNvSpPr>
            <p:nvPr/>
          </p:nvSpPr>
          <p:spPr bwMode="gray">
            <a:xfrm>
              <a:off x="542106" y="2624756"/>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8"/>
            <p:cNvSpPr txBox="1">
              <a:spLocks noChangeArrowheads="1"/>
            </p:cNvSpPr>
            <p:nvPr/>
          </p:nvSpPr>
          <p:spPr bwMode="gray">
            <a:xfrm>
              <a:off x="2377312" y="2624756"/>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 Box 18"/>
            <p:cNvSpPr txBox="1">
              <a:spLocks noChangeArrowheads="1"/>
            </p:cNvSpPr>
            <p:nvPr/>
          </p:nvSpPr>
          <p:spPr bwMode="gray">
            <a:xfrm flipH="1">
              <a:off x="4503684" y="2624756"/>
              <a:ext cx="578245" cy="276999"/>
            </a:xfrm>
            <a:prstGeom prst="rect">
              <a:avLst/>
            </a:prstGeom>
            <a:noFill/>
            <a:ln w="9525" algn="ctr">
              <a:noFill/>
              <a:miter lim="800000"/>
              <a:headEnd/>
              <a:tailEnd/>
            </a:ln>
          </p:spPr>
          <p:txBody>
            <a:bodyPr wrap="squar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34" idx="3"/>
              <a:endCxn id="35" idx="1"/>
            </p:cNvCxnSpPr>
            <p:nvPr/>
          </p:nvCxnSpPr>
          <p:spPr bwMode="gray">
            <a:xfrm>
              <a:off x="2803080" y="2454382"/>
              <a:ext cx="171972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3399366" y="2109361"/>
              <a:ext cx="665567" cy="369332"/>
            </a:xfrm>
            <a:prstGeom prst="rect">
              <a:avLst/>
            </a:prstGeom>
            <a:noFill/>
          </p:spPr>
          <p:txBody>
            <a:bodyPr wrap="none" rtlCol="0">
              <a:spAutoFit/>
            </a:bodyPr>
            <a:lstStyle/>
            <a:p>
              <a:pPr algn="ct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505183" y="2418939"/>
              <a:ext cx="184731" cy="276999"/>
            </a:xfrm>
            <a:prstGeom prst="rect">
              <a:avLst/>
            </a:prstGeom>
            <a:noFill/>
          </p:spPr>
          <p:txBody>
            <a:bodyPr wrap="none" rtlCol="0">
              <a:spAutoFit/>
            </a:bodyPr>
            <a:lstStyle/>
            <a:p>
              <a:pPr fontAlgn="ct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9" name="矩形 48"/>
          <p:cNvSpPr/>
          <p:nvPr/>
        </p:nvSpPr>
        <p:spPr bwMode="gray">
          <a:xfrm>
            <a:off x="520419" y="3472904"/>
            <a:ext cx="5621312" cy="516946"/>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[R2]interface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0/0/1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[R2-GigabitEthernet0/0/1]</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authentication-mode md5 1 cipher Huawei</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520419" y="4038637"/>
            <a:ext cx="2601831"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an authentication mode on GE0/0/1 of 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8506911" y="4783463"/>
            <a:ext cx="32351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Enable area authentication in area 0 on 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451877" y="5856030"/>
            <a:ext cx="11290215" cy="531835"/>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marL="285750" indent="-285750" defTabSz="1001649" eaLnBrk="0" hangingPunct="0">
              <a:lnSpc>
                <a:spcPct val="150000"/>
              </a:lnSpc>
              <a:buFont typeface="Arial" panose="020B0604020202020204" pitchFamily="34" charset="0"/>
              <a:buChar char="•"/>
              <a:defRPr sz="1400">
                <a:solidFill>
                  <a:srgbClr val="000000"/>
                </a:solidFill>
                <a:latin typeface="Arial"/>
                <a:cs typeface="Arial" pitchFamily="34" charset="0"/>
              </a:defRPr>
            </a:lvl1pPr>
          </a:lstStyle>
          <a:p>
            <a:pPr marL="0" indent="0" fontAlgn="ctr">
              <a:lnSpc>
                <a:spcPct val="100000"/>
              </a:lnSpc>
              <a:buNone/>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 this example, interface authentication and area authentication are configured on R2. To establish an OSPF neighbor relationship, you also need to configure interface authentication and area authentication on R3 and R1.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998810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2"/>
          <p:cNvSpPr>
            <a:spLocks noGrp="1"/>
          </p:cNvSpPr>
          <p:nvPr>
            <p:ph type="body" sz="quarter" idx="10"/>
          </p:nvPr>
        </p:nvSpPr>
        <p:spPr/>
        <p:txBody>
          <a:bodyPr/>
          <a:lstStyle/>
          <a:p>
            <a:r>
              <a:rPr lang="en-US" dirty="0" smtClean="0">
                <a:sym typeface="Huawei Sans" panose="020C0503030203020204" pitchFamily="34" charset="0"/>
              </a:rPr>
              <a:t>(Multiple) Which of the following special areas are defined by OSPF?</a:t>
            </a:r>
            <a:endParaRPr lang="en-US" altLang="zh-CN" dirty="0" smtClean="0">
              <a:sym typeface="Huawei Sans" panose="020C0503030203020204" pitchFamily="34" charset="0"/>
            </a:endParaRPr>
          </a:p>
          <a:p>
            <a:pPr lvl="1"/>
            <a:r>
              <a:rPr lang="en-US" dirty="0" smtClean="0">
                <a:sym typeface="Huawei Sans" panose="020C0503030203020204" pitchFamily="34" charset="0"/>
              </a:rPr>
              <a:t>Stub Area</a:t>
            </a:r>
          </a:p>
          <a:p>
            <a:pPr lvl="1"/>
            <a:r>
              <a:rPr lang="en-US" dirty="0" smtClean="0">
                <a:sym typeface="Huawei Sans" panose="020C0503030203020204" pitchFamily="34" charset="0"/>
              </a:rPr>
              <a:t>Totally Stub Area</a:t>
            </a:r>
          </a:p>
          <a:p>
            <a:pPr lvl="1"/>
            <a:r>
              <a:rPr lang="en-US" dirty="0" smtClean="0">
                <a:sym typeface="Huawei Sans" panose="020C0503030203020204" pitchFamily="34" charset="0"/>
              </a:rPr>
              <a:t>Not-So-Stubby Area (NSSA)</a:t>
            </a:r>
          </a:p>
          <a:p>
            <a:pPr lvl="1"/>
            <a:r>
              <a:rPr lang="en-US" dirty="0" smtClean="0">
                <a:sym typeface="Huawei Sans" panose="020C0503030203020204" pitchFamily="34" charset="0"/>
              </a:rPr>
              <a:t>Totally NSSA</a:t>
            </a:r>
            <a:endParaRPr lang="en-US" altLang="zh-CN" dirty="0" smtClean="0">
              <a:sym typeface="Huawei Sans" panose="020C0503030203020204" pitchFamily="34" charset="0"/>
            </a:endParaRPr>
          </a:p>
          <a:p>
            <a:r>
              <a:rPr lang="en-US" dirty="0" smtClean="0">
                <a:sym typeface="Huawei Sans" panose="020C0503030203020204" pitchFamily="34" charset="0"/>
              </a:rPr>
              <a:t>(Essay) What is the difference between a stub area and a totally stub area?</a:t>
            </a:r>
          </a:p>
          <a:p>
            <a:r>
              <a:rPr lang="en-US" dirty="0" smtClean="0">
                <a:sym typeface="Huawei Sans" panose="020C0503030203020204" pitchFamily="34" charset="0"/>
              </a:rPr>
              <a:t>(Essay) Which router is configured with the inter-area route summarization function?</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454967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0"/>
          </p:nvPr>
        </p:nvSpPr>
        <p:spPr/>
        <p:txBody>
          <a:bodyPr/>
          <a:lstStyle/>
          <a:p>
            <a:r>
              <a:rPr lang="en-US" smtClean="0">
                <a:sym typeface="Huawei Sans" panose="020C0503030203020204" pitchFamily="34" charset="0"/>
              </a:rPr>
              <a:t>This chapter describes OSPF special areas. Routers in the stub area reach the external network through the default route. Routers in the totally stub area reach the external network and the OSPF inter-area network through the default route. The routers in the NSSA and totally NSSA can import external routes.</a:t>
            </a:r>
            <a:endParaRPr lang="en-US" altLang="zh-CN" smtClean="0">
              <a:sym typeface="Huawei Sans" panose="020C0503030203020204" pitchFamily="34" charset="0"/>
            </a:endParaRPr>
          </a:p>
          <a:p>
            <a:r>
              <a:rPr lang="en-US" smtClean="0">
                <a:sym typeface="Huawei Sans" panose="020C0503030203020204" pitchFamily="34" charset="0"/>
              </a:rPr>
              <a:t>This chapter also describes OSPF features, including the silent interface, authentication, and processing mode when an OSPF router receives LSAs.</a:t>
            </a:r>
            <a:endParaRPr lang="en-US" altLang="zh-CN"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9665727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1361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sym typeface="Huawei Sans" panose="020C0503030203020204" pitchFamily="34" charset="0"/>
              </a:rPr>
              <a:t>On a large-scale network, an Open Shortest Path First (OSPF) router needs to maintain the </a:t>
            </a:r>
            <a:r>
              <a:rPr lang="en-US" altLang="zh-CN" smtClean="0">
                <a:sym typeface="Huawei Sans" panose="020C0503030203020204" pitchFamily="34" charset="0"/>
              </a:rPr>
              <a:t>database composed of </a:t>
            </a:r>
            <a:r>
              <a:rPr lang="en-US" smtClean="0">
                <a:sym typeface="Huawei Sans" panose="020C0503030203020204" pitchFamily="34" charset="0"/>
              </a:rPr>
              <a:t>intra-area, inter-area, and external routes. As the network scale expands, the link state database (LSDB) size also increases. If an area does not need to provide traffic forwarding services for other areas, routers in this area do not need to maintain link status information outside the area.</a:t>
            </a:r>
            <a:endParaRPr lang="en-US" altLang="zh-CN" smtClean="0">
              <a:sym typeface="Huawei Sans" panose="020C0503030203020204" pitchFamily="34" charset="0"/>
            </a:endParaRPr>
          </a:p>
          <a:p>
            <a:r>
              <a:rPr lang="en-US" smtClean="0">
                <a:sym typeface="Huawei Sans" panose="020C0503030203020204" pitchFamily="34" charset="0"/>
              </a:rPr>
              <a:t>By partitioning areas, OSPF can reduce the LSDB size of routers in an area. Low-end routers in non-backbone areas at the border of an Autonomous System (AS) cannot accommodate the LSDB. OSPF special areas can further reduce the number of Link State Advertisements (LSAs) and the size of the routing table.</a:t>
            </a:r>
            <a:endParaRPr lang="en-US" altLang="zh-CN" smtClean="0">
              <a:sym typeface="Huawei Sans" panose="020C0503030203020204" pitchFamily="34" charset="0"/>
            </a:endParaRPr>
          </a:p>
          <a:p>
            <a:r>
              <a:rPr lang="en-US" smtClean="0">
                <a:sym typeface="Huawei Sans" panose="020C0503030203020204" pitchFamily="34" charset="0"/>
              </a:rPr>
              <a:t>This course describes OSPF special areas and OSPF-related features.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36171606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p>
          <a:p>
            <a:pPr lvl="1"/>
            <a:r>
              <a:rPr lang="en-US" smtClean="0">
                <a:sym typeface="Huawei Sans" panose="020C0503030203020204" pitchFamily="34" charset="0"/>
              </a:rPr>
              <a:t>Describe types and characteristics of OSPF special areas.</a:t>
            </a:r>
            <a:endParaRPr lang="en-US" altLang="zh-CN" smtClean="0">
              <a:sym typeface="Huawei Sans" panose="020C0503030203020204" pitchFamily="34" charset="0"/>
            </a:endParaRPr>
          </a:p>
          <a:p>
            <a:pPr lvl="1"/>
            <a:r>
              <a:rPr lang="en-US" smtClean="0">
                <a:sym typeface="Huawei Sans" panose="020C0503030203020204" pitchFamily="34" charset="0"/>
              </a:rPr>
              <a:t>Describe application scenarios and advantages of OSPF route summarization.</a:t>
            </a:r>
            <a:endParaRPr lang="en-US" altLang="zh-CN" smtClean="0">
              <a:sym typeface="Huawei Sans" panose="020C0503030203020204" pitchFamily="34" charset="0"/>
            </a:endParaRPr>
          </a:p>
          <a:p>
            <a:pPr lvl="1"/>
            <a:r>
              <a:rPr lang="en-US" smtClean="0">
                <a:sym typeface="Huawei Sans" panose="020C0503030203020204" pitchFamily="34" charset="0"/>
              </a:rPr>
              <a:t>Configure OSPF packet authentication.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884900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fontAlgn="ctr"/>
            <a:r>
              <a:rPr lang="en-US" b="1" smtClean="0">
                <a:latin typeface="Huawei Sans" panose="020C0503030203020204" pitchFamily="34" charset="0"/>
                <a:ea typeface="方正兰亭黑简体" panose="02000000000000000000" pitchFamily="2" charset="-122"/>
                <a:sym typeface="Huawei Sans" panose="020C0503030203020204" pitchFamily="34" charset="0"/>
              </a:rPr>
              <a:t>Stub Area and Totally Stub Area</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NSSA and Totally NSSA</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Summarization of Inter-Area and External Routes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Features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64819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Problems Caused by the Increase of the Network Scale</a:t>
            </a:r>
            <a:endParaRPr lang="en-US" altLang="zh-CN" dirty="0">
              <a:sym typeface="Huawei Sans" panose="020C0503030203020204" pitchFamily="34" charset="0"/>
            </a:endParaRPr>
          </a:p>
        </p:txBody>
      </p:sp>
      <p:sp>
        <p:nvSpPr>
          <p:cNvPr id="88" name="文本占位符 3"/>
          <p:cNvSpPr txBox="1">
            <a:spLocks/>
          </p:cNvSpPr>
          <p:nvPr/>
        </p:nvSpPr>
        <p:spPr bwMode="gray">
          <a:xfrm>
            <a:off x="6062417" y="1233488"/>
            <a:ext cx="5701133" cy="188767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50000"/>
              </a:lnSpc>
              <a:buFont typeface="Arial" panose="020B0604020202020204" pitchFamily="34" charse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 routers calculate intra-area, inter-area, and external routes based on LSAs on a network. When the network scale increases, the LSDB size of the device also increases, which makes route calculation more difficult and lowers device performance.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9" name="表格 88"/>
          <p:cNvGraphicFramePr>
            <a:graphicFrameLocks noGrp="1"/>
          </p:cNvGraphicFramePr>
          <p:nvPr>
            <p:extLst>
              <p:ext uri="{D42A27DB-BD31-4B8C-83A1-F6EECF244321}">
                <p14:modId xmlns:p14="http://schemas.microsoft.com/office/powerpoint/2010/main" val="217814342"/>
              </p:ext>
            </p:extLst>
          </p:nvPr>
        </p:nvGraphicFramePr>
        <p:xfrm>
          <a:off x="9598483" y="2823450"/>
          <a:ext cx="2088264" cy="1389490"/>
        </p:xfrm>
        <a:graphic>
          <a:graphicData uri="http://schemas.openxmlformats.org/drawingml/2006/table">
            <a:tbl>
              <a:tblPr/>
              <a:tblGrid>
                <a:gridCol w="2088264"/>
              </a:tblGrid>
              <a:tr h="168874">
                <a:tc>
                  <a:txBody>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of R5</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16504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1 and Type 2 LSAs</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165047">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16504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4 LSA</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16504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5 LSA</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
        <p:nvSpPr>
          <p:cNvPr id="90" name="文本框 89"/>
          <p:cNvSpPr txBox="1"/>
          <p:nvPr/>
        </p:nvSpPr>
        <p:spPr bwMode="gray">
          <a:xfrm>
            <a:off x="5946373" y="5727780"/>
            <a:ext cx="5799539" cy="565429"/>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How to reduce the number of LSAs without affecting IP reachability?</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3" name="组合 102"/>
          <p:cNvGrpSpPr/>
          <p:nvPr/>
        </p:nvGrpSpPr>
        <p:grpSpPr bwMode="gray">
          <a:xfrm>
            <a:off x="673177" y="1486508"/>
            <a:ext cx="4522541" cy="4821860"/>
            <a:chOff x="673177" y="1467458"/>
            <a:chExt cx="4522541" cy="4821860"/>
          </a:xfrm>
        </p:grpSpPr>
        <p:cxnSp>
          <p:nvCxnSpPr>
            <p:cNvPr id="111" name="直接箭头连接符 110"/>
            <p:cNvCxnSpPr/>
            <p:nvPr/>
          </p:nvCxnSpPr>
          <p:spPr bwMode="gray">
            <a:xfrm>
              <a:off x="2215485" y="2698795"/>
              <a:ext cx="46886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12" name="圆角矩形 111"/>
            <p:cNvSpPr/>
            <p:nvPr/>
          </p:nvSpPr>
          <p:spPr bwMode="gray">
            <a:xfrm>
              <a:off x="2904239" y="4186811"/>
              <a:ext cx="1966918" cy="148279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圆角矩形 112"/>
            <p:cNvSpPr/>
            <p:nvPr/>
          </p:nvSpPr>
          <p:spPr bwMode="gray">
            <a:xfrm>
              <a:off x="673178" y="4186811"/>
              <a:ext cx="1966918" cy="148279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113"/>
            <p:cNvSpPr/>
            <p:nvPr/>
          </p:nvSpPr>
          <p:spPr bwMode="gray">
            <a:xfrm>
              <a:off x="673177" y="2750332"/>
              <a:ext cx="4195899" cy="1301465"/>
            </a:xfrm>
            <a:prstGeom prst="roundRect">
              <a:avLst>
                <a:gd name="adj" fmla="val 8529"/>
              </a:avLst>
            </a:prstGeom>
            <a:solidFill>
              <a:srgbClr val="F4FBFE"/>
            </a:solid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45485" y="3968856"/>
              <a:ext cx="540000" cy="442800"/>
            </a:xfrm>
            <a:prstGeom prst="rect">
              <a:avLst/>
            </a:prstGeom>
          </p:spPr>
        </p:pic>
        <p:pic>
          <p:nvPicPr>
            <p:cNvPr id="116" name="图片 11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41028" y="3968856"/>
              <a:ext cx="540000" cy="442800"/>
            </a:xfrm>
            <a:prstGeom prst="rect">
              <a:avLst/>
            </a:prstGeom>
            <a:solidFill>
              <a:srgbClr val="A7C3CD"/>
            </a:solidFill>
            <a:ln>
              <a:solidFill>
                <a:srgbClr val="A7C3CD"/>
              </a:solidFill>
            </a:ln>
          </p:spPr>
        </p:pic>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96230" y="3968856"/>
              <a:ext cx="540000" cy="442800"/>
            </a:xfrm>
            <a:prstGeom prst="rect">
              <a:avLst/>
            </a:prstGeom>
          </p:spPr>
        </p:pic>
        <p:pic>
          <p:nvPicPr>
            <p:cNvPr id="118" name="图片 117"/>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087911" y="3968856"/>
              <a:ext cx="540000" cy="442800"/>
            </a:xfrm>
            <a:prstGeom prst="rect">
              <a:avLst/>
            </a:prstGeom>
            <a:solidFill>
              <a:srgbClr val="A7C3CD"/>
            </a:solidFill>
            <a:ln>
              <a:solidFill>
                <a:srgbClr val="A7C3CD"/>
              </a:solidFill>
            </a:ln>
          </p:spPr>
        </p:pic>
        <p:cxnSp>
          <p:nvCxnSpPr>
            <p:cNvPr id="119" name="直接连接符 118"/>
            <p:cNvCxnSpPr>
              <a:stCxn id="196" idx="3"/>
              <a:endCxn id="197" idx="1"/>
            </p:cNvCxnSpPr>
            <p:nvPr/>
          </p:nvCxnSpPr>
          <p:spPr bwMode="gray">
            <a:xfrm>
              <a:off x="2486041" y="3131644"/>
              <a:ext cx="600184" cy="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0" name="直接连接符 119"/>
            <p:cNvCxnSpPr>
              <a:stCxn id="196" idx="2"/>
              <a:endCxn id="116" idx="0"/>
            </p:cNvCxnSpPr>
            <p:nvPr/>
          </p:nvCxnSpPr>
          <p:spPr bwMode="gray">
            <a:xfrm flipH="1">
              <a:off x="1111028" y="3353044"/>
              <a:ext cx="1105013" cy="61581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1" name="直接连接符 120"/>
            <p:cNvCxnSpPr>
              <a:stCxn id="197" idx="2"/>
              <a:endCxn id="117" idx="0"/>
            </p:cNvCxnSpPr>
            <p:nvPr/>
          </p:nvCxnSpPr>
          <p:spPr bwMode="gray">
            <a:xfrm>
              <a:off x="3356225" y="3353044"/>
              <a:ext cx="1110005" cy="615812"/>
            </a:xfrm>
            <a:prstGeom prst="line">
              <a:avLst/>
            </a:prstGeom>
            <a:ln w="19050"/>
          </p:spPr>
          <p:style>
            <a:lnRef idx="1">
              <a:schemeClr val="dk1"/>
            </a:lnRef>
            <a:fillRef idx="0">
              <a:schemeClr val="dk1"/>
            </a:fillRef>
            <a:effectRef idx="0">
              <a:schemeClr val="dk1"/>
            </a:effectRef>
            <a:fontRef idx="minor">
              <a:schemeClr val="tx1"/>
            </a:fontRef>
          </p:style>
        </p:cxnSp>
        <p:cxnSp>
          <p:nvCxnSpPr>
            <p:cNvPr id="122" name="直接连接符 121"/>
            <p:cNvCxnSpPr>
              <a:stCxn id="115" idx="0"/>
              <a:endCxn id="197" idx="2"/>
            </p:cNvCxnSpPr>
            <p:nvPr/>
          </p:nvCxnSpPr>
          <p:spPr bwMode="gray">
            <a:xfrm flipV="1">
              <a:off x="2215485" y="3353044"/>
              <a:ext cx="1140740" cy="615812"/>
            </a:xfrm>
            <a:prstGeom prst="line">
              <a:avLst/>
            </a:prstGeom>
            <a:ln w="19050"/>
          </p:spPr>
          <p:style>
            <a:lnRef idx="1">
              <a:schemeClr val="dk1"/>
            </a:lnRef>
            <a:fillRef idx="0">
              <a:schemeClr val="dk1"/>
            </a:fillRef>
            <a:effectRef idx="0">
              <a:schemeClr val="dk1"/>
            </a:effectRef>
            <a:fontRef idx="minor">
              <a:schemeClr val="tx1"/>
            </a:fontRef>
          </p:style>
        </p:cxnSp>
        <p:cxnSp>
          <p:nvCxnSpPr>
            <p:cNvPr id="123" name="直接连接符 122"/>
            <p:cNvCxnSpPr>
              <a:stCxn id="118" idx="0"/>
              <a:endCxn id="196" idx="2"/>
            </p:cNvCxnSpPr>
            <p:nvPr/>
          </p:nvCxnSpPr>
          <p:spPr bwMode="gray">
            <a:xfrm flipH="1" flipV="1">
              <a:off x="2216041" y="3353044"/>
              <a:ext cx="1141870" cy="61581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4" name="直接连接符 123"/>
            <p:cNvCxnSpPr>
              <a:stCxn id="116" idx="2"/>
            </p:cNvCxnSpPr>
            <p:nvPr/>
          </p:nvCxnSpPr>
          <p:spPr bwMode="gray">
            <a:xfrm>
              <a:off x="1111028" y="4411656"/>
              <a:ext cx="0"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5" name="直接连接符 124"/>
            <p:cNvCxnSpPr>
              <a:stCxn id="115" idx="2"/>
            </p:cNvCxnSpPr>
            <p:nvPr/>
          </p:nvCxnSpPr>
          <p:spPr bwMode="gray">
            <a:xfrm>
              <a:off x="2215485" y="4411656"/>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126" name="直接连接符 125"/>
            <p:cNvCxnSpPr>
              <a:stCxn id="118" idx="2"/>
            </p:cNvCxnSpPr>
            <p:nvPr/>
          </p:nvCxnSpPr>
          <p:spPr bwMode="gray">
            <a:xfrm>
              <a:off x="3357911" y="4411656"/>
              <a:ext cx="0"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7" name="直接连接符 126"/>
            <p:cNvCxnSpPr>
              <a:stCxn id="117" idx="2"/>
            </p:cNvCxnSpPr>
            <p:nvPr/>
          </p:nvCxnSpPr>
          <p:spPr bwMode="gray">
            <a:xfrm>
              <a:off x="4466230" y="4411656"/>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128" name="直接连接符 127"/>
            <p:cNvCxnSpPr>
              <a:endCxn id="132" idx="0"/>
            </p:cNvCxnSpPr>
            <p:nvPr/>
          </p:nvCxnSpPr>
          <p:spPr bwMode="gray">
            <a:xfrm>
              <a:off x="1111028" y="5165138"/>
              <a:ext cx="0"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9" name="直接连接符 128"/>
            <p:cNvCxnSpPr>
              <a:endCxn id="133" idx="0"/>
            </p:cNvCxnSpPr>
            <p:nvPr/>
          </p:nvCxnSpPr>
          <p:spPr bwMode="gray">
            <a:xfrm>
              <a:off x="2215485" y="5165138"/>
              <a:ext cx="0" cy="681380"/>
            </a:xfrm>
            <a:prstGeom prst="line">
              <a:avLst/>
            </a:prstGeom>
            <a:ln w="19050"/>
          </p:spPr>
          <p:style>
            <a:lnRef idx="1">
              <a:schemeClr val="dk1"/>
            </a:lnRef>
            <a:fillRef idx="0">
              <a:schemeClr val="dk1"/>
            </a:fillRef>
            <a:effectRef idx="0">
              <a:schemeClr val="dk1"/>
            </a:effectRef>
            <a:fontRef idx="minor">
              <a:schemeClr val="tx1"/>
            </a:fontRef>
          </p:style>
        </p:cxnSp>
        <p:cxnSp>
          <p:nvCxnSpPr>
            <p:cNvPr id="130" name="直接连接符 129"/>
            <p:cNvCxnSpPr>
              <a:endCxn id="134" idx="0"/>
            </p:cNvCxnSpPr>
            <p:nvPr/>
          </p:nvCxnSpPr>
          <p:spPr bwMode="gray">
            <a:xfrm>
              <a:off x="3357911" y="5165138"/>
              <a:ext cx="0"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31" name="直接连接符 130"/>
            <p:cNvCxnSpPr>
              <a:endCxn id="135" idx="0"/>
            </p:cNvCxnSpPr>
            <p:nvPr/>
          </p:nvCxnSpPr>
          <p:spPr bwMode="gray">
            <a:xfrm>
              <a:off x="4466230" y="5165138"/>
              <a:ext cx="0" cy="681380"/>
            </a:xfrm>
            <a:prstGeom prst="line">
              <a:avLst/>
            </a:prstGeom>
            <a:ln w="19050"/>
          </p:spPr>
          <p:style>
            <a:lnRef idx="1">
              <a:schemeClr val="dk1"/>
            </a:lnRef>
            <a:fillRef idx="0">
              <a:schemeClr val="dk1"/>
            </a:fillRef>
            <a:effectRef idx="0">
              <a:schemeClr val="dk1"/>
            </a:effectRef>
            <a:fontRef idx="minor">
              <a:schemeClr val="tx1"/>
            </a:fontRef>
          </p:style>
        </p:cxnSp>
        <p:pic>
          <p:nvPicPr>
            <p:cNvPr id="132" name="图片 131"/>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41028" y="5846518"/>
              <a:ext cx="540000" cy="442800"/>
            </a:xfrm>
            <a:prstGeom prst="rect">
              <a:avLst/>
            </a:prstGeom>
            <a:solidFill>
              <a:srgbClr val="A7C3CD"/>
            </a:solidFill>
            <a:ln>
              <a:solidFill>
                <a:srgbClr val="A7C3CD"/>
              </a:solidFill>
            </a:ln>
          </p:spPr>
        </p:pic>
        <p:pic>
          <p:nvPicPr>
            <p:cNvPr id="133" name="图片 1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45485" y="5846518"/>
              <a:ext cx="540000" cy="442800"/>
            </a:xfrm>
            <a:prstGeom prst="rect">
              <a:avLst/>
            </a:prstGeom>
          </p:spPr>
        </p:pic>
        <p:pic>
          <p:nvPicPr>
            <p:cNvPr id="134" name="图片 133"/>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087911" y="5846518"/>
              <a:ext cx="540000" cy="442800"/>
            </a:xfrm>
            <a:prstGeom prst="rect">
              <a:avLst/>
            </a:prstGeom>
            <a:solidFill>
              <a:srgbClr val="A7C3CD"/>
            </a:solidFill>
            <a:ln>
              <a:solidFill>
                <a:srgbClr val="A7C3CD"/>
              </a:solidFill>
            </a:ln>
          </p:spPr>
        </p:pic>
        <p:pic>
          <p:nvPicPr>
            <p:cNvPr id="135" name="图片 13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96230" y="5846518"/>
              <a:ext cx="540000" cy="442800"/>
            </a:xfrm>
            <a:prstGeom prst="rect">
              <a:avLst/>
            </a:prstGeom>
          </p:spPr>
        </p:pic>
        <p:sp>
          <p:nvSpPr>
            <p:cNvPr id="169" name="文本框 168"/>
            <p:cNvSpPr txBox="1"/>
            <p:nvPr/>
          </p:nvSpPr>
          <p:spPr bwMode="gray">
            <a:xfrm>
              <a:off x="2268191" y="3912194"/>
              <a:ext cx="974151" cy="307777"/>
            </a:xfrm>
            <a:prstGeom prst="rect">
              <a:avLst/>
            </a:prstGeom>
            <a:noFill/>
          </p:spPr>
          <p:txBody>
            <a:bodyPr wrap="square" rtlCol="0" anchor="ctr">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文本框 169"/>
            <p:cNvSpPr txBox="1"/>
            <p:nvPr/>
          </p:nvSpPr>
          <p:spPr bwMode="gray">
            <a:xfrm>
              <a:off x="2278307" y="4796737"/>
              <a:ext cx="974151" cy="307777"/>
            </a:xfrm>
            <a:prstGeom prst="rect">
              <a:avLst/>
            </a:prstGeom>
            <a:noFill/>
          </p:spPr>
          <p:txBody>
            <a:bodyPr wrap="square" rtlCol="0" anchor="ctr">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6" name="图片 19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946041" y="2910244"/>
              <a:ext cx="540000" cy="442800"/>
            </a:xfrm>
            <a:prstGeom prst="rect">
              <a:avLst/>
            </a:prstGeom>
            <a:solidFill>
              <a:srgbClr val="A7C3CD"/>
            </a:solidFill>
            <a:ln>
              <a:solidFill>
                <a:srgbClr val="A7C3CD"/>
              </a:solidFill>
            </a:ln>
          </p:spPr>
        </p:pic>
        <p:pic>
          <p:nvPicPr>
            <p:cNvPr id="197" name="图片 1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86225" y="2910244"/>
              <a:ext cx="540000" cy="442800"/>
            </a:xfrm>
            <a:prstGeom prst="rect">
              <a:avLst/>
            </a:prstGeom>
          </p:spPr>
        </p:pic>
        <p:sp>
          <p:nvSpPr>
            <p:cNvPr id="198" name="文本框 197"/>
            <p:cNvSpPr txBox="1"/>
            <p:nvPr/>
          </p:nvSpPr>
          <p:spPr bwMode="gray">
            <a:xfrm>
              <a:off x="3401118" y="5405344"/>
              <a:ext cx="756938"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文本框 198"/>
            <p:cNvSpPr txBox="1"/>
            <p:nvPr/>
          </p:nvSpPr>
          <p:spPr bwMode="gray">
            <a:xfrm>
              <a:off x="1299210" y="5405344"/>
              <a:ext cx="72006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文本框 199"/>
            <p:cNvSpPr txBox="1"/>
            <p:nvPr/>
          </p:nvSpPr>
          <p:spPr bwMode="gray">
            <a:xfrm>
              <a:off x="3920352" y="3001374"/>
              <a:ext cx="72006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1" name="图片 20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41028" y="4857191"/>
              <a:ext cx="540000" cy="442800"/>
            </a:xfrm>
            <a:prstGeom prst="rect">
              <a:avLst/>
            </a:prstGeom>
            <a:solidFill>
              <a:srgbClr val="A7C3CD"/>
            </a:solidFill>
            <a:ln>
              <a:solidFill>
                <a:srgbClr val="A7C3CD"/>
              </a:solidFill>
            </a:ln>
          </p:spPr>
        </p:pic>
        <p:pic>
          <p:nvPicPr>
            <p:cNvPr id="202" name="图片 2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45485" y="4841694"/>
              <a:ext cx="540000" cy="442800"/>
            </a:xfrm>
            <a:prstGeom prst="rect">
              <a:avLst/>
            </a:prstGeom>
          </p:spPr>
        </p:pic>
        <p:pic>
          <p:nvPicPr>
            <p:cNvPr id="203" name="图片 202"/>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087911" y="4857597"/>
              <a:ext cx="540000" cy="442800"/>
            </a:xfrm>
            <a:prstGeom prst="rect">
              <a:avLst/>
            </a:prstGeom>
            <a:solidFill>
              <a:srgbClr val="A7C3CD"/>
            </a:solidFill>
            <a:ln>
              <a:solidFill>
                <a:srgbClr val="A7C3CD"/>
              </a:solidFill>
            </a:ln>
          </p:spPr>
        </p:pic>
        <p:pic>
          <p:nvPicPr>
            <p:cNvPr id="204" name="图片 2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96230" y="4857597"/>
              <a:ext cx="540000" cy="442800"/>
            </a:xfrm>
            <a:prstGeom prst="rect">
              <a:avLst/>
            </a:prstGeom>
          </p:spPr>
        </p:pic>
        <p:pic>
          <p:nvPicPr>
            <p:cNvPr id="205" name="图片 2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085460" y="2066132"/>
              <a:ext cx="540765" cy="442800"/>
            </a:xfrm>
            <a:prstGeom prst="rect">
              <a:avLst/>
            </a:prstGeom>
          </p:spPr>
        </p:pic>
        <p:pic>
          <p:nvPicPr>
            <p:cNvPr id="206" name="图片 20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946041" y="2064771"/>
              <a:ext cx="540765" cy="442800"/>
            </a:xfrm>
            <a:prstGeom prst="rect">
              <a:avLst/>
            </a:prstGeom>
          </p:spPr>
        </p:pic>
        <p:cxnSp>
          <p:nvCxnSpPr>
            <p:cNvPr id="207" name="直接连接符 206"/>
            <p:cNvCxnSpPr>
              <a:stCxn id="206" idx="0"/>
              <a:endCxn id="209" idx="1"/>
            </p:cNvCxnSpPr>
            <p:nvPr/>
          </p:nvCxnSpPr>
          <p:spPr bwMode="gray">
            <a:xfrm flipV="1">
              <a:off x="2216424" y="1695559"/>
              <a:ext cx="96161" cy="369212"/>
            </a:xfrm>
            <a:prstGeom prst="line">
              <a:avLst/>
            </a:prstGeom>
            <a:ln w="19050"/>
          </p:spPr>
          <p:style>
            <a:lnRef idx="1">
              <a:schemeClr val="dk1"/>
            </a:lnRef>
            <a:fillRef idx="0">
              <a:schemeClr val="dk1"/>
            </a:fillRef>
            <a:effectRef idx="0">
              <a:schemeClr val="dk1"/>
            </a:effectRef>
            <a:fontRef idx="minor">
              <a:schemeClr val="tx1"/>
            </a:fontRef>
          </p:style>
        </p:cxnSp>
        <p:cxnSp>
          <p:nvCxnSpPr>
            <p:cNvPr id="208" name="直接连接符 207"/>
            <p:cNvCxnSpPr>
              <a:stCxn id="209" idx="3"/>
              <a:endCxn id="205" idx="0"/>
            </p:cNvCxnSpPr>
            <p:nvPr/>
          </p:nvCxnSpPr>
          <p:spPr bwMode="gray">
            <a:xfrm>
              <a:off x="3218179" y="1695559"/>
              <a:ext cx="137664" cy="370573"/>
            </a:xfrm>
            <a:prstGeom prst="line">
              <a:avLst/>
            </a:prstGeom>
            <a:ln w="19050"/>
          </p:spPr>
          <p:style>
            <a:lnRef idx="1">
              <a:schemeClr val="dk1"/>
            </a:lnRef>
            <a:fillRef idx="0">
              <a:schemeClr val="dk1"/>
            </a:fillRef>
            <a:effectRef idx="0">
              <a:schemeClr val="dk1"/>
            </a:effectRef>
            <a:fontRef idx="minor">
              <a:schemeClr val="tx1"/>
            </a:fontRef>
          </p:style>
        </p:cxnSp>
        <p:pic>
          <p:nvPicPr>
            <p:cNvPr id="209" name="图片 20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312585" y="1467458"/>
              <a:ext cx="905594" cy="456201"/>
            </a:xfrm>
            <a:prstGeom prst="rect">
              <a:avLst/>
            </a:prstGeom>
          </p:spPr>
        </p:pic>
        <p:cxnSp>
          <p:nvCxnSpPr>
            <p:cNvPr id="210" name="直接连接符 209"/>
            <p:cNvCxnSpPr>
              <a:stCxn id="206" idx="2"/>
              <a:endCxn id="196" idx="0"/>
            </p:cNvCxnSpPr>
            <p:nvPr/>
          </p:nvCxnSpPr>
          <p:spPr bwMode="gray">
            <a:xfrm flipH="1">
              <a:off x="2216041" y="2507571"/>
              <a:ext cx="383" cy="402673"/>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5" idx="2"/>
              <a:endCxn id="197" idx="0"/>
            </p:cNvCxnSpPr>
            <p:nvPr/>
          </p:nvCxnSpPr>
          <p:spPr bwMode="gray">
            <a:xfrm>
              <a:off x="3355843" y="2508932"/>
              <a:ext cx="382" cy="40131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197" idx="3"/>
              <a:endCxn id="213" idx="1"/>
            </p:cNvCxnSpPr>
            <p:nvPr/>
          </p:nvCxnSpPr>
          <p:spPr bwMode="gray">
            <a:xfrm flipV="1">
              <a:off x="3626225" y="2280734"/>
              <a:ext cx="570005" cy="85091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213" name="图片 21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196230" y="2059334"/>
              <a:ext cx="540000" cy="442800"/>
            </a:xfrm>
            <a:prstGeom prst="rect">
              <a:avLst/>
            </a:prstGeom>
          </p:spPr>
        </p:pic>
        <p:sp>
          <p:nvSpPr>
            <p:cNvPr id="214" name="TextBox 153"/>
            <p:cNvSpPr txBox="1"/>
            <p:nvPr/>
          </p:nvSpPr>
          <p:spPr bwMode="gray">
            <a:xfrm>
              <a:off x="3817459" y="1555704"/>
              <a:ext cx="137825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Common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椭圆 214"/>
            <p:cNvSpPr>
              <a:spLocks noChangeAspect="1"/>
            </p:cNvSpPr>
            <p:nvPr/>
          </p:nvSpPr>
          <p:spPr bwMode="gray">
            <a:xfrm>
              <a:off x="2689653" y="2606447"/>
              <a:ext cx="177775"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6" name="直接箭头连接符 215"/>
            <p:cNvCxnSpPr/>
            <p:nvPr/>
          </p:nvCxnSpPr>
          <p:spPr bwMode="gray">
            <a:xfrm flipH="1">
              <a:off x="2876344" y="2698795"/>
              <a:ext cx="46886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17" name="直接箭头连接符 216"/>
            <p:cNvCxnSpPr/>
            <p:nvPr/>
          </p:nvCxnSpPr>
          <p:spPr bwMode="gray">
            <a:xfrm>
              <a:off x="3941436" y="2698795"/>
              <a:ext cx="46886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18" name="椭圆 217"/>
            <p:cNvSpPr>
              <a:spLocks noChangeAspect="1"/>
            </p:cNvSpPr>
            <p:nvPr/>
          </p:nvSpPr>
          <p:spPr bwMode="gray">
            <a:xfrm>
              <a:off x="4415604" y="2606447"/>
              <a:ext cx="177775"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20" name="图片 2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02415" y="4688411"/>
            <a:ext cx="540000" cy="442800"/>
          </a:xfrm>
          <a:prstGeom prst="rect">
            <a:avLst/>
          </a:prstGeom>
        </p:spPr>
      </p:pic>
      <p:pic>
        <p:nvPicPr>
          <p:cNvPr id="221" name="图片 2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23010" y="4688411"/>
            <a:ext cx="540000" cy="442800"/>
          </a:xfrm>
          <a:prstGeom prst="rect">
            <a:avLst/>
          </a:prstGeom>
        </p:spPr>
      </p:pic>
      <p:sp>
        <p:nvSpPr>
          <p:cNvPr id="222" name="Oval 6"/>
          <p:cNvSpPr>
            <a:spLocks noChangeArrowheads="1"/>
          </p:cNvSpPr>
          <p:nvPr/>
        </p:nvSpPr>
        <p:spPr bwMode="gray">
          <a:xfrm>
            <a:off x="6068636" y="4336730"/>
            <a:ext cx="1721958"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Oval 6"/>
          <p:cNvSpPr>
            <a:spLocks noChangeArrowheads="1"/>
          </p:cNvSpPr>
          <p:nvPr/>
        </p:nvSpPr>
        <p:spPr bwMode="gray">
          <a:xfrm>
            <a:off x="7812369" y="4038870"/>
            <a:ext cx="1805542" cy="113824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Oval 6"/>
          <p:cNvSpPr>
            <a:spLocks noChangeArrowheads="1"/>
          </p:cNvSpPr>
          <p:nvPr/>
        </p:nvSpPr>
        <p:spPr bwMode="gray">
          <a:xfrm>
            <a:off x="9564385" y="4336730"/>
            <a:ext cx="1726099"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5" name="图片 2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18884" y="4688411"/>
            <a:ext cx="540000" cy="442800"/>
          </a:xfrm>
          <a:prstGeom prst="rect">
            <a:avLst/>
          </a:prstGeom>
        </p:spPr>
      </p:pic>
      <p:pic>
        <p:nvPicPr>
          <p:cNvPr id="226" name="图片 2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04684" y="4688411"/>
            <a:ext cx="540000" cy="442800"/>
          </a:xfrm>
          <a:prstGeom prst="rect">
            <a:avLst/>
          </a:prstGeom>
        </p:spPr>
      </p:pic>
      <p:cxnSp>
        <p:nvCxnSpPr>
          <p:cNvPr id="227" name="直接连接符 226"/>
          <p:cNvCxnSpPr>
            <a:endCxn id="225" idx="1"/>
          </p:cNvCxnSpPr>
          <p:nvPr/>
        </p:nvCxnSpPr>
        <p:spPr bwMode="gray">
          <a:xfrm>
            <a:off x="6858404" y="4909811"/>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225" idx="3"/>
            <a:endCxn id="231" idx="0"/>
          </p:cNvCxnSpPr>
          <p:nvPr/>
        </p:nvCxnSpPr>
        <p:spPr bwMode="gray">
          <a:xfrm flipV="1">
            <a:off x="8058884" y="3893930"/>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231" idx="0"/>
            <a:endCxn id="226" idx="1"/>
          </p:cNvCxnSpPr>
          <p:nvPr/>
        </p:nvCxnSpPr>
        <p:spPr bwMode="gray">
          <a:xfrm>
            <a:off x="8731784" y="3893930"/>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stCxn id="226" idx="3"/>
          </p:cNvCxnSpPr>
          <p:nvPr/>
        </p:nvCxnSpPr>
        <p:spPr bwMode="gray">
          <a:xfrm>
            <a:off x="9944684" y="4909811"/>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231" name="图片 2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61784" y="3893930"/>
            <a:ext cx="540000" cy="442800"/>
          </a:xfrm>
          <a:prstGeom prst="rect">
            <a:avLst/>
          </a:prstGeom>
        </p:spPr>
      </p:pic>
      <p:sp>
        <p:nvSpPr>
          <p:cNvPr id="232" name="文本框 231"/>
          <p:cNvSpPr txBox="1"/>
          <p:nvPr/>
        </p:nvSpPr>
        <p:spPr bwMode="gray">
          <a:xfrm>
            <a:off x="8358124" y="4495707"/>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Text Box 18"/>
          <p:cNvSpPr txBox="1">
            <a:spLocks noChangeArrowheads="1"/>
          </p:cNvSpPr>
          <p:nvPr/>
        </p:nvSpPr>
        <p:spPr bwMode="gray">
          <a:xfrm>
            <a:off x="6391074" y="5081709"/>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Text Box 18"/>
          <p:cNvSpPr txBox="1">
            <a:spLocks noChangeArrowheads="1"/>
          </p:cNvSpPr>
          <p:nvPr/>
        </p:nvSpPr>
        <p:spPr bwMode="gray">
          <a:xfrm>
            <a:off x="7592015" y="5081709"/>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Text Box 18"/>
          <p:cNvSpPr txBox="1">
            <a:spLocks noChangeArrowheads="1"/>
          </p:cNvSpPr>
          <p:nvPr/>
        </p:nvSpPr>
        <p:spPr bwMode="gray">
          <a:xfrm>
            <a:off x="9478300" y="5081709"/>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Text Box 18"/>
          <p:cNvSpPr txBox="1">
            <a:spLocks noChangeArrowheads="1"/>
          </p:cNvSpPr>
          <p:nvPr/>
        </p:nvSpPr>
        <p:spPr bwMode="gray">
          <a:xfrm>
            <a:off x="10677834" y="5081709"/>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Text Box 18"/>
          <p:cNvSpPr txBox="1">
            <a:spLocks noChangeArrowheads="1"/>
          </p:cNvSpPr>
          <p:nvPr/>
        </p:nvSpPr>
        <p:spPr bwMode="gray">
          <a:xfrm>
            <a:off x="8528555" y="4309850"/>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Text Box 18"/>
          <p:cNvSpPr txBox="1">
            <a:spLocks noChangeArrowheads="1"/>
          </p:cNvSpPr>
          <p:nvPr/>
        </p:nvSpPr>
        <p:spPr bwMode="gray">
          <a:xfrm>
            <a:off x="2242167" y="5260696"/>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Text Box 18"/>
          <p:cNvSpPr txBox="1">
            <a:spLocks noChangeArrowheads="1"/>
          </p:cNvSpPr>
          <p:nvPr/>
        </p:nvSpPr>
        <p:spPr bwMode="gray">
          <a:xfrm>
            <a:off x="2230945" y="4429570"/>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Text Box 18"/>
          <p:cNvSpPr txBox="1">
            <a:spLocks noChangeArrowheads="1"/>
          </p:cNvSpPr>
          <p:nvPr/>
        </p:nvSpPr>
        <p:spPr bwMode="gray">
          <a:xfrm>
            <a:off x="3123167" y="3397215"/>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Text Box 18"/>
          <p:cNvSpPr txBox="1">
            <a:spLocks noChangeArrowheads="1"/>
          </p:cNvSpPr>
          <p:nvPr/>
        </p:nvSpPr>
        <p:spPr bwMode="gray">
          <a:xfrm>
            <a:off x="3988026" y="438217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Text Box 18"/>
          <p:cNvSpPr txBox="1">
            <a:spLocks noChangeArrowheads="1"/>
          </p:cNvSpPr>
          <p:nvPr/>
        </p:nvSpPr>
        <p:spPr bwMode="gray">
          <a:xfrm>
            <a:off x="3993636" y="5260696"/>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文本框 233"/>
          <p:cNvSpPr txBox="1"/>
          <p:nvPr/>
        </p:nvSpPr>
        <p:spPr bwMode="gray">
          <a:xfrm>
            <a:off x="6774425" y="4495707"/>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234"/>
          <p:cNvSpPr txBox="1"/>
          <p:nvPr/>
        </p:nvSpPr>
        <p:spPr bwMode="gray">
          <a:xfrm>
            <a:off x="9944684" y="4495707"/>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文本框 235"/>
          <p:cNvSpPr txBox="1"/>
          <p:nvPr/>
        </p:nvSpPr>
        <p:spPr bwMode="gray">
          <a:xfrm>
            <a:off x="6377668" y="5401355"/>
            <a:ext cx="184731" cy="307777"/>
          </a:xfrm>
          <a:prstGeom prst="rect">
            <a:avLst/>
          </a:prstGeom>
          <a:noFill/>
        </p:spPr>
        <p:txBody>
          <a:bodyPr wrap="none" rtlCol="0">
            <a:spAutoFit/>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7" name="图片 46" descr="Loopback.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8572872" y="3528177"/>
            <a:ext cx="360362" cy="36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 name="文本框 247"/>
          <p:cNvSpPr txBox="1"/>
          <p:nvPr/>
        </p:nvSpPr>
        <p:spPr bwMode="gray">
          <a:xfrm>
            <a:off x="8096033" y="3229653"/>
            <a:ext cx="1444241"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External route</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20950336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6"/>
          <p:cNvSpPr>
            <a:spLocks noChangeArrowheads="1"/>
          </p:cNvSpPr>
          <p:nvPr/>
        </p:nvSpPr>
        <p:spPr bwMode="gray">
          <a:xfrm>
            <a:off x="3124150" y="2732772"/>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6"/>
          <p:cNvSpPr>
            <a:spLocks noChangeArrowheads="1"/>
          </p:cNvSpPr>
          <p:nvPr/>
        </p:nvSpPr>
        <p:spPr bwMode="gray">
          <a:xfrm>
            <a:off x="5124015" y="1987659"/>
            <a:ext cx="2122371" cy="159842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6"/>
          <p:cNvSpPr>
            <a:spLocks noChangeArrowheads="1"/>
          </p:cNvSpPr>
          <p:nvPr/>
        </p:nvSpPr>
        <p:spPr bwMode="gray">
          <a:xfrm>
            <a:off x="7576954" y="2732772"/>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4174447"/>
            <a:ext cx="11306175" cy="2207302"/>
          </a:xfrm>
        </p:spPr>
        <p:txBody>
          <a:bodyPr/>
          <a:lstStyle/>
          <a:p>
            <a:pPr marL="0" indent="0">
              <a:buNone/>
            </a:pPr>
            <a:r>
              <a:rPr lang="en-US" altLang="zh-CN" sz="2000" dirty="0" smtClean="0"/>
              <a:t>OSPF areas are classified into the following types:</a:t>
            </a:r>
          </a:p>
          <a:p>
            <a:pPr lvl="1"/>
            <a:r>
              <a:rPr lang="en-US" altLang="zh-CN" sz="1800" dirty="0" smtClean="0"/>
              <a:t>Transit area: carries traffic originated from and destined for the local area as well as traffic whose source and destination IP addresses do not belong to the local area, for example, traffic in area 0.</a:t>
            </a:r>
          </a:p>
          <a:p>
            <a:pPr lvl="1"/>
            <a:r>
              <a:rPr lang="en-US" altLang="zh-CN" sz="1800" dirty="0" smtClean="0"/>
              <a:t>Stub area: carries only the traffic initiated by and destined for the local area, for example, traffic in areas 1 and 2.</a:t>
            </a:r>
          </a:p>
          <a:p>
            <a:endParaRPr lang="zh-CN" altLang="en-US" sz="2000" dirty="0"/>
          </a:p>
        </p:txBody>
      </p:sp>
      <p:sp>
        <p:nvSpPr>
          <p:cNvPr id="2" name="标题 1"/>
          <p:cNvSpPr>
            <a:spLocks noGrp="1"/>
          </p:cNvSpPr>
          <p:nvPr>
            <p:ph type="title"/>
          </p:nvPr>
        </p:nvSpPr>
        <p:spPr/>
        <p:txBody>
          <a:bodyPr/>
          <a:lstStyle/>
          <a:p>
            <a:r>
              <a:rPr lang="en-US" smtClean="0">
                <a:sym typeface="Huawei Sans" panose="020C0503030203020204" pitchFamily="34" charset="0"/>
              </a:rPr>
              <a:t>Transit Area and Stub Area</a:t>
            </a:r>
            <a:endParaRPr lang="en-US" dirty="0">
              <a:sym typeface="Huawei Sans" panose="020C0503030203020204" pitchFamily="34" charset="0"/>
            </a:endParaRPr>
          </a:p>
        </p:txBody>
      </p:sp>
      <p:sp>
        <p:nvSpPr>
          <p:cNvPr id="34" name="文本框 33"/>
          <p:cNvSpPr txBox="1"/>
          <p:nvPr/>
        </p:nvSpPr>
        <p:spPr bwMode="gray">
          <a:xfrm>
            <a:off x="5205430" y="1248605"/>
            <a:ext cx="1819208" cy="347170"/>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External route</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07251" y="2996345"/>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5568" y="2996345"/>
            <a:ext cx="540000" cy="442800"/>
          </a:xfrm>
          <a:prstGeom prst="rect">
            <a:avLst/>
          </a:prstGeom>
        </p:spPr>
      </p:pic>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66473" y="2996345"/>
            <a:ext cx="540000" cy="442800"/>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68189" y="2999472"/>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96021" y="1752685"/>
            <a:ext cx="540000" cy="442800"/>
          </a:xfrm>
          <a:prstGeom prst="rect">
            <a:avLst/>
          </a:prstGeom>
        </p:spPr>
      </p:pic>
      <p:cxnSp>
        <p:nvCxnSpPr>
          <p:cNvPr id="40" name="直接连接符 39"/>
          <p:cNvCxnSpPr>
            <a:stCxn id="35" idx="3"/>
            <a:endCxn id="36" idx="1"/>
          </p:cNvCxnSpPr>
          <p:nvPr/>
        </p:nvCxnSpPr>
        <p:spPr bwMode="gray">
          <a:xfrm>
            <a:off x="3247251" y="3217745"/>
            <a:ext cx="1478317"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6" idx="3"/>
            <a:endCxn id="39" idx="2"/>
          </p:cNvCxnSpPr>
          <p:nvPr/>
        </p:nvCxnSpPr>
        <p:spPr bwMode="gray">
          <a:xfrm flipV="1">
            <a:off x="5265568" y="2195485"/>
            <a:ext cx="900453" cy="102226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9" idx="2"/>
            <a:endCxn id="37" idx="1"/>
          </p:cNvCxnSpPr>
          <p:nvPr/>
        </p:nvCxnSpPr>
        <p:spPr bwMode="gray">
          <a:xfrm>
            <a:off x="6166021" y="2195485"/>
            <a:ext cx="900452" cy="102226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3"/>
            <a:endCxn id="38" idx="1"/>
          </p:cNvCxnSpPr>
          <p:nvPr/>
        </p:nvCxnSpPr>
        <p:spPr bwMode="gray">
          <a:xfrm>
            <a:off x="7606473" y="3217745"/>
            <a:ext cx="1561716" cy="312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bwMode="gray">
          <a:xfrm>
            <a:off x="5870091" y="3246683"/>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3577819" y="3246683"/>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8069460" y="3246683"/>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 Box 18"/>
          <p:cNvSpPr txBox="1">
            <a:spLocks noChangeArrowheads="1"/>
          </p:cNvSpPr>
          <p:nvPr/>
        </p:nvSpPr>
        <p:spPr bwMode="gray">
          <a:xfrm>
            <a:off x="2766561" y="3475851"/>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8"/>
          <p:cNvSpPr txBox="1">
            <a:spLocks noChangeArrowheads="1"/>
          </p:cNvSpPr>
          <p:nvPr/>
        </p:nvSpPr>
        <p:spPr bwMode="gray">
          <a:xfrm>
            <a:off x="4776062" y="3475851"/>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8"/>
          <p:cNvSpPr txBox="1">
            <a:spLocks noChangeArrowheads="1"/>
          </p:cNvSpPr>
          <p:nvPr/>
        </p:nvSpPr>
        <p:spPr bwMode="gray">
          <a:xfrm>
            <a:off x="7161330" y="343933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18"/>
          <p:cNvSpPr txBox="1">
            <a:spLocks noChangeArrowheads="1"/>
          </p:cNvSpPr>
          <p:nvPr/>
        </p:nvSpPr>
        <p:spPr bwMode="gray">
          <a:xfrm>
            <a:off x="9371992" y="3475851"/>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Box 18"/>
          <p:cNvSpPr txBox="1">
            <a:spLocks noChangeArrowheads="1"/>
          </p:cNvSpPr>
          <p:nvPr/>
        </p:nvSpPr>
        <p:spPr bwMode="gray">
          <a:xfrm>
            <a:off x="6409033" y="1729826"/>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39" idx="0"/>
          </p:cNvCxnSpPr>
          <p:nvPr/>
        </p:nvCxnSpPr>
        <p:spPr bwMode="gray">
          <a:xfrm flipV="1">
            <a:off x="6166021" y="1595420"/>
            <a:ext cx="0" cy="15726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5" name="AutoShape 21"/>
          <p:cNvSpPr>
            <a:spLocks noChangeArrowheads="1"/>
          </p:cNvSpPr>
          <p:nvPr/>
        </p:nvSpPr>
        <p:spPr bwMode="gray">
          <a:xfrm>
            <a:off x="2955078" y="1604506"/>
            <a:ext cx="1170009" cy="435137"/>
          </a:xfrm>
          <a:prstGeom prst="wedgeRectCallout">
            <a:avLst>
              <a:gd name="adj1" fmla="val 43766"/>
              <a:gd name="adj2" fmla="val 200913"/>
            </a:avLst>
          </a:prstGeom>
          <a:noFill/>
          <a:ln w="3175" algn="ctr">
            <a:solidFill>
              <a:srgbClr val="999999"/>
            </a:solidFill>
            <a:miter lim="800000"/>
            <a:headEnd/>
            <a:tailEnd/>
          </a:ln>
        </p:spPr>
        <p:txBody>
          <a:bodyPr lIns="0" tIns="0" rIns="0" bIns="0" anchor="ctr" anchorCtr="1"/>
          <a:lstStyle/>
          <a:p>
            <a:pPr fontAlgn="ctr">
              <a:spcBef>
                <a:spcPct val="20000"/>
              </a:spcBef>
              <a:buClr>
                <a:srgbClr val="A50021"/>
              </a:buClr>
              <a:buSzPct val="80000"/>
              <a:buFont typeface="Wingdings" pitchFamily="2" charset="2"/>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Stub area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AutoShape 21"/>
          <p:cNvSpPr>
            <a:spLocks noChangeArrowheads="1"/>
          </p:cNvSpPr>
          <p:nvPr/>
        </p:nvSpPr>
        <p:spPr bwMode="gray">
          <a:xfrm>
            <a:off x="7024262" y="1604506"/>
            <a:ext cx="1170009" cy="435137"/>
          </a:xfrm>
          <a:prstGeom prst="wedgeRectCallout">
            <a:avLst>
              <a:gd name="adj1" fmla="val -51743"/>
              <a:gd name="adj2" fmla="val 135543"/>
            </a:avLst>
          </a:prstGeom>
          <a:noFill/>
          <a:ln w="3175" algn="ctr">
            <a:solidFill>
              <a:srgbClr val="999999"/>
            </a:solidFill>
            <a:miter lim="800000"/>
            <a:headEnd/>
            <a:tailEnd/>
          </a:ln>
        </p:spPr>
        <p:txBody>
          <a:bodyPr lIns="0" tIns="0" rIns="0" bIns="0" anchor="ctr" anchorCtr="1"/>
          <a:lstStyle/>
          <a:p>
            <a:pPr fontAlgn="ctr">
              <a:spcBef>
                <a:spcPct val="20000"/>
              </a:spcBef>
              <a:buClr>
                <a:srgbClr val="A50021"/>
              </a:buClr>
              <a:buSzPct val="80000"/>
              <a:buFont typeface="Wingdings" pitchFamily="2" charset="2"/>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Transit area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AutoShape 21"/>
          <p:cNvSpPr>
            <a:spLocks noChangeArrowheads="1"/>
          </p:cNvSpPr>
          <p:nvPr/>
        </p:nvSpPr>
        <p:spPr bwMode="gray">
          <a:xfrm>
            <a:off x="8692555" y="1604506"/>
            <a:ext cx="1170009" cy="435137"/>
          </a:xfrm>
          <a:prstGeom prst="wedgeRectCallout">
            <a:avLst>
              <a:gd name="adj1" fmla="val -63635"/>
              <a:gd name="adj2" fmla="val 206781"/>
            </a:avLst>
          </a:prstGeom>
          <a:noFill/>
          <a:ln w="3175" algn="ctr">
            <a:solidFill>
              <a:srgbClr val="999999"/>
            </a:solidFill>
            <a:miter lim="800000"/>
            <a:headEnd/>
            <a:tailEnd/>
          </a:ln>
        </p:spPr>
        <p:txBody>
          <a:bodyPr lIns="0" tIns="0" rIns="0" bIns="0" anchor="ctr" anchorCtr="1"/>
          <a:lstStyle/>
          <a:p>
            <a:pPr fontAlgn="ctr">
              <a:spcBef>
                <a:spcPct val="20000"/>
              </a:spcBef>
              <a:buClr>
                <a:srgbClr val="A50021"/>
              </a:buClr>
              <a:buSzPct val="80000"/>
              <a:buFont typeface="Wingdings" pitchFamily="2" charset="2"/>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Stub area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bwMode="gray">
          <a:xfrm>
            <a:off x="6665393" y="2161309"/>
            <a:ext cx="2529444" cy="803800"/>
          </a:xfrm>
          <a:custGeom>
            <a:avLst/>
            <a:gdLst>
              <a:gd name="connsiteX0" fmla="*/ 2529444 w 2529444"/>
              <a:gd name="connsiteY0" fmla="*/ 771896 h 803800"/>
              <a:gd name="connsiteX1" fmla="*/ 973776 w 2529444"/>
              <a:gd name="connsiteY1" fmla="*/ 712520 h 803800"/>
              <a:gd name="connsiteX2" fmla="*/ 0 w 2529444"/>
              <a:gd name="connsiteY2" fmla="*/ 0 h 803800"/>
            </a:gdLst>
            <a:ahLst/>
            <a:cxnLst>
              <a:cxn ang="0">
                <a:pos x="connsiteX0" y="connsiteY0"/>
              </a:cxn>
              <a:cxn ang="0">
                <a:pos x="connsiteX1" y="connsiteY1"/>
              </a:cxn>
              <a:cxn ang="0">
                <a:pos x="connsiteX2" y="connsiteY2"/>
              </a:cxn>
            </a:cxnLst>
            <a:rect l="l" t="t" r="r" b="b"/>
            <a:pathLst>
              <a:path w="2529444" h="803800">
                <a:moveTo>
                  <a:pt x="2529444" y="771896"/>
                </a:moveTo>
                <a:cubicBezTo>
                  <a:pt x="1962397" y="806532"/>
                  <a:pt x="1395350" y="841169"/>
                  <a:pt x="973776" y="712520"/>
                </a:cubicBezTo>
                <a:cubicBezTo>
                  <a:pt x="552202" y="583871"/>
                  <a:pt x="148441" y="83127"/>
                  <a:pt x="0" y="0"/>
                </a:cubicBezTo>
              </a:path>
            </a:pathLst>
          </a:custGeom>
          <a:noFill/>
          <a:ln w="19050">
            <a:solidFill>
              <a:srgbClr val="EC706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任意多边形 59"/>
          <p:cNvSpPr/>
          <p:nvPr/>
        </p:nvSpPr>
        <p:spPr bwMode="gray">
          <a:xfrm>
            <a:off x="3221548" y="2137558"/>
            <a:ext cx="2600697" cy="786248"/>
          </a:xfrm>
          <a:custGeom>
            <a:avLst/>
            <a:gdLst>
              <a:gd name="connsiteX0" fmla="*/ 0 w 2600697"/>
              <a:gd name="connsiteY0" fmla="*/ 783772 h 786248"/>
              <a:gd name="connsiteX1" fmla="*/ 1531917 w 2600697"/>
              <a:gd name="connsiteY1" fmla="*/ 665019 h 786248"/>
              <a:gd name="connsiteX2" fmla="*/ 2600697 w 2600697"/>
              <a:gd name="connsiteY2" fmla="*/ 0 h 786248"/>
            </a:gdLst>
            <a:ahLst/>
            <a:cxnLst>
              <a:cxn ang="0">
                <a:pos x="connsiteX0" y="connsiteY0"/>
              </a:cxn>
              <a:cxn ang="0">
                <a:pos x="connsiteX1" y="connsiteY1"/>
              </a:cxn>
              <a:cxn ang="0">
                <a:pos x="connsiteX2" y="connsiteY2"/>
              </a:cxn>
            </a:cxnLst>
            <a:rect l="l" t="t" r="r" b="b"/>
            <a:pathLst>
              <a:path w="2600697" h="786248">
                <a:moveTo>
                  <a:pt x="0" y="783772"/>
                </a:moveTo>
                <a:cubicBezTo>
                  <a:pt x="549234" y="789710"/>
                  <a:pt x="1098468" y="795648"/>
                  <a:pt x="1531917" y="665019"/>
                </a:cubicBezTo>
                <a:cubicBezTo>
                  <a:pt x="1965366" y="534390"/>
                  <a:pt x="2424546" y="91044"/>
                  <a:pt x="2600697" y="0"/>
                </a:cubicBezTo>
              </a:path>
            </a:pathLst>
          </a:custGeom>
          <a:noFill/>
          <a:ln w="19050">
            <a:solidFill>
              <a:srgbClr val="EC706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3328426" y="2363185"/>
            <a:ext cx="5759533" cy="760025"/>
          </a:xfrm>
          <a:custGeom>
            <a:avLst/>
            <a:gdLst>
              <a:gd name="connsiteX0" fmla="*/ 0 w 5759533"/>
              <a:gd name="connsiteY0" fmla="*/ 653147 h 760025"/>
              <a:gd name="connsiteX1" fmla="*/ 1425039 w 5759533"/>
              <a:gd name="connsiteY1" fmla="*/ 641272 h 760025"/>
              <a:gd name="connsiteX2" fmla="*/ 2814452 w 5759533"/>
              <a:gd name="connsiteY2" fmla="*/ 5 h 760025"/>
              <a:gd name="connsiteX3" fmla="*/ 4334494 w 5759533"/>
              <a:gd name="connsiteY3" fmla="*/ 653147 h 760025"/>
              <a:gd name="connsiteX4" fmla="*/ 5759533 w 5759533"/>
              <a:gd name="connsiteY4" fmla="*/ 760025 h 76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9533" h="760025">
                <a:moveTo>
                  <a:pt x="0" y="653147"/>
                </a:moveTo>
                <a:cubicBezTo>
                  <a:pt x="477982" y="701638"/>
                  <a:pt x="955964" y="750129"/>
                  <a:pt x="1425039" y="641272"/>
                </a:cubicBezTo>
                <a:cubicBezTo>
                  <a:pt x="1894114" y="532415"/>
                  <a:pt x="2329543" y="-1974"/>
                  <a:pt x="2814452" y="5"/>
                </a:cubicBezTo>
                <a:cubicBezTo>
                  <a:pt x="3299361" y="1984"/>
                  <a:pt x="3843647" y="526477"/>
                  <a:pt x="4334494" y="653147"/>
                </a:cubicBezTo>
                <a:cubicBezTo>
                  <a:pt x="4825341" y="779817"/>
                  <a:pt x="5514110" y="736274"/>
                  <a:pt x="5759533" y="760025"/>
                </a:cubicBezTo>
              </a:path>
            </a:pathLst>
          </a:custGeom>
          <a:noFill/>
          <a:ln w="19050">
            <a:solidFill>
              <a:srgbClr val="EC706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p:nvPr/>
        </p:nvCxnSpPr>
        <p:spPr bwMode="gray">
          <a:xfrm>
            <a:off x="5985011" y="1595420"/>
            <a:ext cx="38803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50450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3445304"/>
          </a:xfrm>
        </p:spPr>
        <p:txBody>
          <a:bodyPr/>
          <a:lstStyle/>
          <a:p>
            <a:r>
              <a:rPr lang="en-US" altLang="zh-CN" sz="1600" dirty="0" smtClean="0"/>
              <a:t>The Area Border Router (ABR) in a stub area does not advertise the received AS external routes to the stub area, which significantly decreases the LSDB and routing table sizes of routers in the stub area.</a:t>
            </a:r>
          </a:p>
          <a:p>
            <a:r>
              <a:rPr lang="en-US" altLang="zh-CN" sz="1600" dirty="0" smtClean="0"/>
              <a:t>To ensure the reachability of AS external routes, the ABR generates a default route (carried by Type 3 LSAs) and advertises the route to non-ABRs in the stub area.</a:t>
            </a:r>
          </a:p>
          <a:p>
            <a:r>
              <a:rPr lang="en-US" altLang="zh-CN" sz="1600" dirty="0" smtClean="0"/>
              <a:t>Note the following when configuring a stub area:</a:t>
            </a:r>
          </a:p>
          <a:p>
            <a:pPr lvl="1"/>
            <a:r>
              <a:rPr lang="en-US" altLang="zh-CN" sz="1400" dirty="0" smtClean="0"/>
              <a:t>A backbone area cannot be configured as a stub area.</a:t>
            </a:r>
          </a:p>
          <a:p>
            <a:pPr lvl="1"/>
            <a:r>
              <a:rPr lang="en-US" altLang="zh-CN" sz="1400" dirty="0" smtClean="0"/>
              <a:t>Stub area attributes need to be configured on all the routers in the area that needs to be configured as a stub area.</a:t>
            </a:r>
          </a:p>
          <a:p>
            <a:pPr lvl="1"/>
            <a:r>
              <a:rPr lang="en-US" altLang="zh-CN" sz="1400" dirty="0" smtClean="0"/>
              <a:t>AS external routes cannot be imported or received within a stub area.</a:t>
            </a:r>
          </a:p>
          <a:p>
            <a:pPr lvl="1"/>
            <a:r>
              <a:rPr lang="en-US" altLang="zh-CN" sz="1400" dirty="0" smtClean="0"/>
              <a:t>A virtual link cannot pass through a stub area.</a:t>
            </a:r>
            <a:endParaRPr lang="en-US" altLang="zh-CN" sz="1600" dirty="0" smtClean="0"/>
          </a:p>
        </p:txBody>
      </p:sp>
      <p:sp>
        <p:nvSpPr>
          <p:cNvPr id="2" name="标题 1"/>
          <p:cNvSpPr>
            <a:spLocks noGrp="1"/>
          </p:cNvSpPr>
          <p:nvPr>
            <p:ph type="title"/>
          </p:nvPr>
        </p:nvSpPr>
        <p:spPr/>
        <p:txBody>
          <a:bodyPr/>
          <a:lstStyle/>
          <a:p>
            <a:r>
              <a:rPr lang="en-US" smtClean="0">
                <a:sym typeface="Huawei Sans" panose="020C0503030203020204" pitchFamily="34" charset="0"/>
              </a:rPr>
              <a:t>Stub Area</a:t>
            </a:r>
            <a:endParaRPr lang="en-US" dirty="0">
              <a:sym typeface="Huawei Sans" panose="020C0503030203020204" pitchFamily="34" charset="0"/>
            </a:endParaRPr>
          </a:p>
        </p:txBody>
      </p:sp>
      <p:cxnSp>
        <p:nvCxnSpPr>
          <p:cNvPr id="39" name="直接连接符 38"/>
          <p:cNvCxnSpPr/>
          <p:nvPr/>
        </p:nvCxnSpPr>
        <p:spPr bwMode="gray">
          <a:xfrm flipH="1">
            <a:off x="6778551" y="4552425"/>
            <a:ext cx="645010" cy="1406761"/>
          </a:xfrm>
          <a:prstGeom prst="line">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graphicFrame>
        <p:nvGraphicFramePr>
          <p:cNvPr id="46" name="表格 45"/>
          <p:cNvGraphicFramePr>
            <a:graphicFrameLocks noGrp="1"/>
          </p:cNvGraphicFramePr>
          <p:nvPr>
            <p:extLst>
              <p:ext uri="{D42A27DB-BD31-4B8C-83A1-F6EECF244321}">
                <p14:modId xmlns:p14="http://schemas.microsoft.com/office/powerpoint/2010/main" val="894073110"/>
              </p:ext>
            </p:extLst>
          </p:nvPr>
        </p:nvGraphicFramePr>
        <p:xfrm>
          <a:off x="7423561" y="4400686"/>
          <a:ext cx="1615736" cy="1761425"/>
        </p:xfrm>
        <a:graphic>
          <a:graphicData uri="http://schemas.openxmlformats.org/drawingml/2006/table">
            <a:tbl>
              <a:tblPr/>
              <a:tblGrid>
                <a:gridCol w="1615736"/>
              </a:tblGrid>
              <a:tr h="338535">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of R5</a:t>
                      </a:r>
                      <a:endParaRPr lang="en-US" altLang="zh-CN" sz="12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33086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and Type 2 LSAs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LSA</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5 LSA</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grpSp>
        <p:nvGrpSpPr>
          <p:cNvPr id="49" name="组合 48"/>
          <p:cNvGrpSpPr/>
          <p:nvPr/>
        </p:nvGrpSpPr>
        <p:grpSpPr bwMode="gray">
          <a:xfrm>
            <a:off x="7395547" y="3991779"/>
            <a:ext cx="4125693" cy="374054"/>
            <a:chOff x="6122100" y="5462443"/>
            <a:chExt cx="4125693" cy="374054"/>
          </a:xfrm>
        </p:grpSpPr>
        <p:sp>
          <p:nvSpPr>
            <p:cNvPr id="50" name="圆角矩形 75"/>
            <p:cNvSpPr/>
            <p:nvPr/>
          </p:nvSpPr>
          <p:spPr bwMode="gray">
            <a:xfrm>
              <a:off x="6122100" y="5462443"/>
              <a:ext cx="1624800" cy="362071"/>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Common Area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8622993" y="5462443"/>
              <a:ext cx="1624800" cy="374054"/>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Stub Area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52" name="表格 51"/>
          <p:cNvGraphicFramePr>
            <a:graphicFrameLocks noGrp="1"/>
          </p:cNvGraphicFramePr>
          <p:nvPr>
            <p:extLst>
              <p:ext uri="{D42A27DB-BD31-4B8C-83A1-F6EECF244321}">
                <p14:modId xmlns:p14="http://schemas.microsoft.com/office/powerpoint/2010/main" val="1866535832"/>
              </p:ext>
            </p:extLst>
          </p:nvPr>
        </p:nvGraphicFramePr>
        <p:xfrm>
          <a:off x="9918948" y="4429167"/>
          <a:ext cx="1615736" cy="1430561"/>
        </p:xfrm>
        <a:graphic>
          <a:graphicData uri="http://schemas.openxmlformats.org/drawingml/2006/table">
            <a:tbl>
              <a:tblPr/>
              <a:tblGrid>
                <a:gridCol w="1615736"/>
              </a:tblGrid>
              <a:tr h="338535">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 of R5</a:t>
                      </a:r>
                      <a:endParaRPr lang="en-US" altLang="zh-CN" sz="12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330864">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and Type 2 LSAs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0864">
                <a:tc>
                  <a:txBody>
                    <a:bodyPr/>
                    <a:lstStyle/>
                    <a:p>
                      <a:pPr algn="ct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sz="1200"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4539" marR="64539" marT="32269" marB="32269"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grpSp>
        <p:nvGrpSpPr>
          <p:cNvPr id="53" name="组合 52"/>
          <p:cNvGrpSpPr/>
          <p:nvPr/>
        </p:nvGrpSpPr>
        <p:grpSpPr bwMode="gray">
          <a:xfrm>
            <a:off x="1325801" y="4710225"/>
            <a:ext cx="5810990" cy="1599730"/>
            <a:chOff x="350864" y="1971946"/>
            <a:chExt cx="5810990" cy="1599730"/>
          </a:xfrm>
        </p:grpSpPr>
        <p:grpSp>
          <p:nvGrpSpPr>
            <p:cNvPr id="54" name="组合 53"/>
            <p:cNvGrpSpPr/>
            <p:nvPr/>
          </p:nvGrpSpPr>
          <p:grpSpPr bwMode="gray">
            <a:xfrm>
              <a:off x="494194" y="2028007"/>
              <a:ext cx="5560606" cy="1543669"/>
              <a:chOff x="3002198" y="1778296"/>
              <a:chExt cx="7025202" cy="1950253"/>
            </a:xfrm>
          </p:grpSpPr>
          <p:cxnSp>
            <p:nvCxnSpPr>
              <p:cNvPr id="61" name="直接连接符 60"/>
              <p:cNvCxnSpPr>
                <a:stCxn id="56" idx="3"/>
                <a:endCxn id="57" idx="1"/>
              </p:cNvCxnSpPr>
              <p:nvPr/>
            </p:nvCxnSpPr>
            <p:spPr bwMode="gray">
              <a:xfrm>
                <a:off x="3503346" y="3155223"/>
                <a:ext cx="1417515"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3"/>
                <a:endCxn id="58" idx="2"/>
              </p:cNvCxnSpPr>
              <p:nvPr/>
            </p:nvCxnSpPr>
            <p:spPr bwMode="gray">
              <a:xfrm flipV="1">
                <a:off x="5603090" y="2266898"/>
                <a:ext cx="820837" cy="8883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8" idx="2"/>
                <a:endCxn id="59" idx="1"/>
              </p:cNvCxnSpPr>
              <p:nvPr/>
            </p:nvCxnSpPr>
            <p:spPr bwMode="gray">
              <a:xfrm>
                <a:off x="6423927" y="2266898"/>
                <a:ext cx="820837" cy="8883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3"/>
                <a:endCxn id="60" idx="1"/>
              </p:cNvCxnSpPr>
              <p:nvPr/>
            </p:nvCxnSpPr>
            <p:spPr bwMode="gray">
              <a:xfrm>
                <a:off x="7926994" y="3155223"/>
                <a:ext cx="1553428"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5" name="Oval 6"/>
              <p:cNvSpPr>
                <a:spLocks noChangeArrowheads="1"/>
              </p:cNvSpPr>
              <p:nvPr/>
            </p:nvSpPr>
            <p:spPr bwMode="gray">
              <a:xfrm>
                <a:off x="3358321" y="2732772"/>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6104262" y="2931602"/>
                <a:ext cx="840869" cy="349957"/>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6"/>
              <p:cNvSpPr>
                <a:spLocks noChangeArrowheads="1"/>
              </p:cNvSpPr>
              <p:nvPr/>
            </p:nvSpPr>
            <p:spPr bwMode="gray">
              <a:xfrm>
                <a:off x="5358186" y="2167685"/>
                <a:ext cx="2122371" cy="14184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3823011" y="2874724"/>
                <a:ext cx="840869" cy="583262"/>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p>
              <a:p>
                <a:pPr fontAlgn="ctr"/>
                <a:endParaRPr lang="en-US" altLang="zh-CN" sz="12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8332578" y="2851302"/>
                <a:ext cx="1330049" cy="583262"/>
              </a:xfrm>
              <a:prstGeom prst="rect">
                <a:avLst/>
              </a:prstGeom>
              <a:noFill/>
            </p:spPr>
            <p:txBody>
              <a:bodyPr wrap="squar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Stub</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8"/>
              <p:cNvSpPr txBox="1">
                <a:spLocks noChangeArrowheads="1"/>
              </p:cNvSpPr>
              <p:nvPr/>
            </p:nvSpPr>
            <p:spPr bwMode="gray">
              <a:xfrm>
                <a:off x="3002198" y="3378592"/>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8"/>
              <p:cNvSpPr txBox="1">
                <a:spLocks noChangeArrowheads="1"/>
              </p:cNvSpPr>
              <p:nvPr/>
            </p:nvSpPr>
            <p:spPr bwMode="gray">
              <a:xfrm>
                <a:off x="4982150" y="3378592"/>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 Box 18"/>
              <p:cNvSpPr txBox="1">
                <a:spLocks noChangeArrowheads="1"/>
              </p:cNvSpPr>
              <p:nvPr/>
            </p:nvSpPr>
            <p:spPr bwMode="gray">
              <a:xfrm>
                <a:off x="7346481" y="3378592"/>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 Box 18"/>
              <p:cNvSpPr txBox="1">
                <a:spLocks noChangeArrowheads="1"/>
              </p:cNvSpPr>
              <p:nvPr/>
            </p:nvSpPr>
            <p:spPr bwMode="gray">
              <a:xfrm>
                <a:off x="9557144" y="3378592"/>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 Box 18"/>
              <p:cNvSpPr txBox="1">
                <a:spLocks noChangeArrowheads="1"/>
              </p:cNvSpPr>
              <p:nvPr/>
            </p:nvSpPr>
            <p:spPr bwMode="gray">
              <a:xfrm>
                <a:off x="5691866" y="1778296"/>
                <a:ext cx="470256" cy="349957"/>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6759563" y="1813433"/>
                <a:ext cx="2088165" cy="36084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External route</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6" name="直接连接符 75"/>
              <p:cNvCxnSpPr/>
              <p:nvPr/>
            </p:nvCxnSpPr>
            <p:spPr bwMode="gray">
              <a:xfrm flipV="1">
                <a:off x="7040365" y="1809019"/>
                <a:ext cx="0" cy="36956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6489718" y="2005354"/>
                <a:ext cx="550646"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8" name="Oval 6"/>
              <p:cNvSpPr>
                <a:spLocks noChangeArrowheads="1"/>
              </p:cNvSpPr>
              <p:nvPr/>
            </p:nvSpPr>
            <p:spPr bwMode="gray">
              <a:xfrm>
                <a:off x="7829843" y="2656253"/>
                <a:ext cx="1650579" cy="827699"/>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0864" y="2896475"/>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12859" y="2896475"/>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2570" y="1971946"/>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52281" y="2896475"/>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1854" y="2896475"/>
              <a:ext cx="540000" cy="442800"/>
            </a:xfrm>
            <a:prstGeom prst="rect">
              <a:avLst/>
            </a:prstGeom>
          </p:spPr>
        </p:pic>
      </p:grpSp>
      <p:sp>
        <p:nvSpPr>
          <p:cNvPr id="79" name="Right Arrow 157"/>
          <p:cNvSpPr/>
          <p:nvPr/>
        </p:nvSpPr>
        <p:spPr bwMode="gray">
          <a:xfrm>
            <a:off x="9107261" y="497955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9020347" y="5989203"/>
            <a:ext cx="2771913" cy="276999"/>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*Default route advertised by the ABR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77632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6"/>
          <p:cNvSpPr>
            <a:spLocks noChangeArrowheads="1"/>
          </p:cNvSpPr>
          <p:nvPr/>
        </p:nvSpPr>
        <p:spPr bwMode="gray">
          <a:xfrm>
            <a:off x="776074" y="2812070"/>
            <a:ext cx="1306470" cy="65514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6"/>
          <p:cNvSpPr>
            <a:spLocks noChangeArrowheads="1"/>
          </p:cNvSpPr>
          <p:nvPr/>
        </p:nvSpPr>
        <p:spPr bwMode="gray">
          <a:xfrm>
            <a:off x="2425986" y="2286621"/>
            <a:ext cx="1679904" cy="1122697"/>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6"/>
          <p:cNvSpPr>
            <a:spLocks noChangeArrowheads="1"/>
          </p:cNvSpPr>
          <p:nvPr/>
        </p:nvSpPr>
        <p:spPr bwMode="gray">
          <a:xfrm>
            <a:off x="4315384" y="2751504"/>
            <a:ext cx="1306470" cy="65514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11"/>
          <p:cNvSpPr>
            <a:spLocks noGrp="1"/>
          </p:cNvSpPr>
          <p:nvPr>
            <p:ph type="body" sz="quarter" idx="10"/>
          </p:nvPr>
        </p:nvSpPr>
        <p:spPr bwMode="gray">
          <a:xfrm>
            <a:off x="5621173" y="3861261"/>
            <a:ext cx="6124358" cy="2526661"/>
          </a:xfrm>
        </p:spPr>
        <p:txBody>
          <a:bodyPr/>
          <a:lstStyle/>
          <a:p>
            <a:r>
              <a:rPr lang="en-US" sz="1400" dirty="0" smtClean="0">
                <a:sym typeface="Huawei Sans" panose="020C0503030203020204" pitchFamily="34" charset="0"/>
              </a:rPr>
              <a:t>R1 functions as an ASBR to import multiple external network segments. If area 2 is a common area, R3 imports Type 5 and Type 4 LSAs to this area.</a:t>
            </a:r>
            <a:endParaRPr lang="en-US" altLang="zh-CN" sz="1400" dirty="0" smtClean="0">
              <a:sym typeface="Huawei Sans" panose="020C0503030203020204" pitchFamily="34" charset="0"/>
            </a:endParaRPr>
          </a:p>
          <a:p>
            <a:r>
              <a:rPr lang="en-US" sz="1400" dirty="0" smtClean="0">
                <a:sym typeface="Huawei Sans" panose="020C0503030203020204" pitchFamily="34" charset="0"/>
              </a:rPr>
              <a:t>After area 2 is configured as a stub area:</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R3 does not inject Type 5 and Type 4 LSAs into area 2.</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R3 sends a Type 3 LSA carrying the default route to area 2. Although routers in area 2 do not know the specific route to the AS external network, they can still reach the AS external network through the default route.</a:t>
            </a:r>
            <a:endParaRPr lang="en-US" altLang="zh-CN" sz="1200" dirty="0" smtClean="0">
              <a:sym typeface="Huawei Sans" panose="020C0503030203020204" pitchFamily="34" charset="0"/>
            </a:endParaRPr>
          </a:p>
        </p:txBody>
      </p:sp>
      <p:sp>
        <p:nvSpPr>
          <p:cNvPr id="2" name="标题 1"/>
          <p:cNvSpPr>
            <a:spLocks noGrp="1"/>
          </p:cNvSpPr>
          <p:nvPr>
            <p:ph type="title"/>
          </p:nvPr>
        </p:nvSpPr>
        <p:spPr>
          <a:xfrm>
            <a:off x="1594800" y="410400"/>
            <a:ext cx="10597200" cy="640800"/>
          </a:xfrm>
        </p:spPr>
        <p:txBody>
          <a:bodyPr/>
          <a:lstStyle/>
          <a:p>
            <a:r>
              <a:rPr lang="en-US" dirty="0" smtClean="0">
                <a:sym typeface="Huawei Sans" panose="020C0503030203020204" pitchFamily="34" charset="0"/>
              </a:rPr>
              <a:t>Routing Table of the Stub Area and Type 3 LSAs</a:t>
            </a:r>
            <a:endParaRPr lang="en-US" altLang="zh-CN" dirty="0">
              <a:sym typeface="Huawei Sans" panose="020C0503030203020204" pitchFamily="34" charset="0"/>
            </a:endParaRPr>
          </a:p>
        </p:txBody>
      </p:sp>
      <p:cxnSp>
        <p:nvCxnSpPr>
          <p:cNvPr id="39" name="直接箭头连接符 38"/>
          <p:cNvCxnSpPr>
            <a:stCxn id="50" idx="0"/>
          </p:cNvCxnSpPr>
          <p:nvPr/>
        </p:nvCxnSpPr>
        <p:spPr bwMode="gray">
          <a:xfrm flipV="1">
            <a:off x="4166511" y="2420251"/>
            <a:ext cx="556324" cy="600444"/>
          </a:xfrm>
          <a:prstGeom prst="straightConnector1">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51" idx="0"/>
          </p:cNvCxnSpPr>
          <p:nvPr/>
        </p:nvCxnSpPr>
        <p:spPr bwMode="gray">
          <a:xfrm flipH="1" flipV="1">
            <a:off x="5409825" y="2420251"/>
            <a:ext cx="420242" cy="602917"/>
          </a:xfrm>
          <a:prstGeom prst="straightConnector1">
            <a:avLst/>
          </a:prstGeom>
          <a:ln w="19050">
            <a:solidFill>
              <a:srgbClr val="EC7061"/>
            </a:solidFill>
            <a:prstDash val="sysDash"/>
            <a:tailEnd type="none"/>
          </a:ln>
        </p:spPr>
        <p:style>
          <a:lnRef idx="1">
            <a:schemeClr val="accent1"/>
          </a:lnRef>
          <a:fillRef idx="0">
            <a:schemeClr val="accent1"/>
          </a:fillRef>
          <a:effectRef idx="0">
            <a:schemeClr val="accent1"/>
          </a:effectRef>
          <a:fontRef idx="minor">
            <a:schemeClr val="tx1"/>
          </a:fontRef>
        </p:style>
      </p:cxn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6089" y="3020694"/>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43632" y="3020694"/>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96511" y="3020694"/>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60067" y="3023168"/>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0072" y="1907974"/>
            <a:ext cx="540000" cy="442800"/>
          </a:xfrm>
          <a:prstGeom prst="rect">
            <a:avLst/>
          </a:prstGeom>
        </p:spPr>
      </p:pic>
      <p:cxnSp>
        <p:nvCxnSpPr>
          <p:cNvPr id="53" name="直接连接符 52"/>
          <p:cNvCxnSpPr>
            <a:stCxn id="48" idx="3"/>
            <a:endCxn id="49" idx="1"/>
          </p:cNvCxnSpPr>
          <p:nvPr/>
        </p:nvCxnSpPr>
        <p:spPr bwMode="gray">
          <a:xfrm>
            <a:off x="986089" y="3242094"/>
            <a:ext cx="105754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9" idx="3"/>
            <a:endCxn id="52" idx="2"/>
          </p:cNvCxnSpPr>
          <p:nvPr/>
        </p:nvCxnSpPr>
        <p:spPr bwMode="gray">
          <a:xfrm flipV="1">
            <a:off x="2583632" y="2350774"/>
            <a:ext cx="656440" cy="89132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2" idx="2"/>
            <a:endCxn id="50" idx="1"/>
          </p:cNvCxnSpPr>
          <p:nvPr/>
        </p:nvCxnSpPr>
        <p:spPr bwMode="gray">
          <a:xfrm>
            <a:off x="3240072" y="2350774"/>
            <a:ext cx="656439" cy="89132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0" idx="3"/>
            <a:endCxn id="51" idx="1"/>
          </p:cNvCxnSpPr>
          <p:nvPr/>
        </p:nvCxnSpPr>
        <p:spPr bwMode="gray">
          <a:xfrm>
            <a:off x="4436511" y="3242094"/>
            <a:ext cx="1123556" cy="247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2949548" y="2981601"/>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186603" y="2807686"/>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4722835" y="2782904"/>
            <a:ext cx="665567" cy="461665"/>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Stub</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gray">
          <a:xfrm>
            <a:off x="494194" y="3451948"/>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 Box 18"/>
          <p:cNvSpPr txBox="1">
            <a:spLocks noChangeArrowheads="1"/>
          </p:cNvSpPr>
          <p:nvPr/>
        </p:nvSpPr>
        <p:spPr bwMode="gray">
          <a:xfrm>
            <a:off x="2061372" y="3455473"/>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 Box 18"/>
          <p:cNvSpPr txBox="1">
            <a:spLocks noChangeArrowheads="1"/>
          </p:cNvSpPr>
          <p:nvPr/>
        </p:nvSpPr>
        <p:spPr bwMode="gray">
          <a:xfrm>
            <a:off x="3932793" y="3451947"/>
            <a:ext cx="372217"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 Box 18"/>
          <p:cNvSpPr txBox="1">
            <a:spLocks noChangeArrowheads="1"/>
          </p:cNvSpPr>
          <p:nvPr/>
        </p:nvSpPr>
        <p:spPr bwMode="gray">
          <a:xfrm>
            <a:off x="5682582" y="3455473"/>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18"/>
          <p:cNvSpPr txBox="1">
            <a:spLocks noChangeArrowheads="1"/>
          </p:cNvSpPr>
          <p:nvPr/>
        </p:nvSpPr>
        <p:spPr bwMode="gray">
          <a:xfrm>
            <a:off x="2648959" y="2019785"/>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2345752" y="1346356"/>
            <a:ext cx="1761195" cy="37333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8" name="直接连接符 67"/>
          <p:cNvCxnSpPr>
            <a:stCxn id="52" idx="0"/>
          </p:cNvCxnSpPr>
          <p:nvPr/>
        </p:nvCxnSpPr>
        <p:spPr bwMode="gray">
          <a:xfrm flipV="1">
            <a:off x="3240072" y="1697482"/>
            <a:ext cx="0" cy="21049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flipV="1">
            <a:off x="3008426" y="1694740"/>
            <a:ext cx="435849" cy="274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1" name="矩形 70"/>
          <p:cNvSpPr/>
          <p:nvPr/>
        </p:nvSpPr>
        <p:spPr bwMode="gray">
          <a:xfrm>
            <a:off x="446089" y="4037473"/>
            <a:ext cx="5074020" cy="2227482"/>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&lt;R5&gt;display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10.0.5.5</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Tables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for Network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Destination        Cost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10.0.35.0/24       1     Transit        10.0.35.5       10.0.5.5         0.0.0.2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0.0.0.0/0            2     Inter-area  10.0.35.3      10.0.3.3         0.0.0.2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10.0.12.0/24       3     Inter-area   10.0.35.3       10.0.3.3         0.0.0.2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10.0.13.0/24       2     Inter-area   10.0.35.3       10.0.3.3         0.0.0.2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10.0.24.0/24       4     Inter-area   10.0.35.3       10.0.3.3         0.0.0.2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4531041" y="1566576"/>
            <a:ext cx="1115419" cy="839297"/>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 </a:t>
            </a: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stub </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6540107" y="1473331"/>
            <a:ext cx="3848800" cy="2174743"/>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&lt;R5&gt;display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10.0.5.5</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Sum-Net   0.0.0.0         10.0.3.3                     1</a:t>
            </a:r>
          </a:p>
          <a:p>
            <a:pPr fontAlgn="ctr"/>
            <a:endParaRPr lang="en-US" altLang="zh-CN" sz="1200" dirty="0" smtClean="0">
              <a:solidFill>
                <a:srgbClr val="FF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Sum-Net   10.0.13.0       10.0.3.3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Sum-Net   10.0.24.0       10.0.3.3                   3</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Sum-Net   10.0.12.0       10.0.3.3                   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10375129" y="1989546"/>
            <a:ext cx="1380310" cy="1010176"/>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4 and Type 5 LSAs do not exist, but Type 3 LSAs that carrying inter-area routes still exist.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6601441" y="2914649"/>
            <a:ext cx="3436226" cy="695325"/>
          </a:xfrm>
          <a:prstGeom prst="rect">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标注 75"/>
          <p:cNvSpPr/>
          <p:nvPr/>
        </p:nvSpPr>
        <p:spPr bwMode="gray">
          <a:xfrm>
            <a:off x="10331539" y="1831711"/>
            <a:ext cx="1414374" cy="1346477"/>
          </a:xfrm>
          <a:prstGeom prst="wedgeRectCallout">
            <a:avLst>
              <a:gd name="adj1" fmla="val -66836"/>
              <a:gd name="adj2" fmla="val 30944"/>
            </a:avLst>
          </a:prstGeom>
          <a:noFill/>
          <a:ln>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rot="3057693">
            <a:off x="2740287" y="2600898"/>
            <a:ext cx="1761195" cy="24406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文本框 77"/>
          <p:cNvSpPr txBox="1"/>
          <p:nvPr/>
        </p:nvSpPr>
        <p:spPr bwMode="gray">
          <a:xfrm>
            <a:off x="628097" y="3044776"/>
            <a:ext cx="1761195" cy="24406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9" name="文本框 78"/>
          <p:cNvSpPr txBox="1"/>
          <p:nvPr/>
        </p:nvSpPr>
        <p:spPr bwMode="gray">
          <a:xfrm rot="18418628">
            <a:off x="1950956" y="2602764"/>
            <a:ext cx="1761195" cy="24406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lnSpc>
                <a:spcPct val="7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2694949022"/>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5F9673-C2A6-45AE-854D-F8F41B369208}"/>
</file>

<file path=customXml/itemProps2.xml><?xml version="1.0" encoding="utf-8"?>
<ds:datastoreItem xmlns:ds="http://schemas.openxmlformats.org/officeDocument/2006/customXml" ds:itemID="{30FE692F-9537-4189-A9BF-30DBBF476E47}"/>
</file>

<file path=customXml/itemProps3.xml><?xml version="1.0" encoding="utf-8"?>
<ds:datastoreItem xmlns:ds="http://schemas.openxmlformats.org/officeDocument/2006/customXml" ds:itemID="{119A06BA-86E7-465B-864E-971F9C2C221A}"/>
</file>

<file path=docProps/app.xml><?xml version="1.0" encoding="utf-8"?>
<Properties xmlns="http://schemas.openxmlformats.org/officeDocument/2006/extended-properties" xmlns:vt="http://schemas.openxmlformats.org/officeDocument/2006/docPropsVTypes">
  <Template/>
  <TotalTime>501</TotalTime>
  <Words>3316</Words>
  <Application>Microsoft Office PowerPoint</Application>
  <PresentationFormat>宽屏</PresentationFormat>
  <Paragraphs>559</Paragraphs>
  <Slides>26</Slides>
  <Notes>26</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Huawei Sans</vt:lpstr>
      <vt:lpstr>Courier New</vt:lpstr>
      <vt:lpstr>Wingdings</vt:lpstr>
      <vt:lpstr>Arial</vt:lpstr>
      <vt:lpstr>微软雅黑</vt:lpstr>
      <vt:lpstr>方正兰亭黑简体</vt:lpstr>
      <vt:lpstr>主题1</vt:lpstr>
      <vt:lpstr>PowerPoint 演示文稿</vt:lpstr>
      <vt:lpstr>OSPF Special Areas and Other Features</vt:lpstr>
      <vt:lpstr>PowerPoint 演示文稿</vt:lpstr>
      <vt:lpstr>PowerPoint 演示文稿</vt:lpstr>
      <vt:lpstr>PowerPoint 演示文稿</vt:lpstr>
      <vt:lpstr>Problems Caused by the Increase of the Network Scale</vt:lpstr>
      <vt:lpstr>Transit Area and Stub Area</vt:lpstr>
      <vt:lpstr>Stub Area</vt:lpstr>
      <vt:lpstr>Routing Table of the Stub Area and Type 3 LSAs</vt:lpstr>
      <vt:lpstr>Totally Stub Area (1)</vt:lpstr>
      <vt:lpstr>Totally Stub Area (2)</vt:lpstr>
      <vt:lpstr>PowerPoint 演示文稿</vt:lpstr>
      <vt:lpstr>Problems in the Stub Area and Totally Stub Area</vt:lpstr>
      <vt:lpstr>NSSA and Totally NSSA</vt:lpstr>
      <vt:lpstr>LSDBs of the NSSA and Totally NSSA</vt:lpstr>
      <vt:lpstr>OSPF LSA Review</vt:lpstr>
      <vt:lpstr>LSA Processing on a Router</vt:lpstr>
      <vt:lpstr>PowerPoint 演示文稿</vt:lpstr>
      <vt:lpstr>Route Summarization on an ABR</vt:lpstr>
      <vt:lpstr>Route Summarization on an ASBR</vt:lpstr>
      <vt:lpstr>PowerPoint 演示文稿</vt:lpstr>
      <vt:lpstr>Silent Interface</vt:lpstr>
      <vt:lpstr>OSPF Packet Authentication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144</cp:revision>
  <dcterms:created xsi:type="dcterms:W3CDTF">2018-11-29T10:16:29Z</dcterms:created>
  <dcterms:modified xsi:type="dcterms:W3CDTF">2020-08-07T07:09:34Z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(3)lJylNjrwIVAFXrCv1ezbvUuDBGeD45PC3DlduF4lAmfzLsL5WAgUt0XWQ/uSVchGi7NXC4Up
g1Cbm+bOW8UwktZoej1VBC8uHpk6zrA9HyAeYOwgoMk3ERMWqotOu0fnr2+DZqNoqcYOpBRI
kd+nlSit6Q3U5+TrWBF+3iQ4rYeDr5bkAo10lQWd1MSC504FcDq+ewiwISyTQnrfRe9k28DB
llH3aqKt92ZgzDArrY</vt:lpwstr>
  </property>
  <property fmtid="{D5CDD505-2E9C-101B-9397-08002B2CF9AE}" pid="3" name="_2015_ms_pID_7253431">
    <vt:lpwstr>CoDKNOKy6dC49MMnMozLZUErhW+ToYV2HfOu8BQ5XyMD2EPPsIK0Ei
hmHPfCKuObsD4Wi1MRnNx5t2qazWH1UQcnGotn2PV0+cD4GQ0qj7anqY9x/Qh1CHxffBeDqb
GqqsQVz41rjw4ANp7GOd2bvevWYJsQGG8mHu8tSHVWZz7joKwe6HkNlxvl0lYgMo6Mb5Zi0E
ePrQPAo0hEqm/MTXgjwZbUYciIRQ3rJ2hS20</vt:lpwstr>
  </property>
  <property fmtid="{D5CDD505-2E9C-101B-9397-08002B2CF9AE}" pid="4" name="_2015_ms_pID_7253432">
    <vt:lpwstr>Bj8cZcYQvs9t1zrOU+u8ec8=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1596782646</vt:lpwstr>
  </property>
  <property fmtid="{D5CDD505-2E9C-101B-9397-08002B2CF9AE}" pid="9" name="ContentTypeId">
    <vt:lpwstr>0x01010002C5B4B712841F4C8A7AAEE2CD191271</vt:lpwstr>
  </property>
</Properties>
</file>